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749" r:id="rId2"/>
  </p:sldMasterIdLst>
  <p:notesMasterIdLst>
    <p:notesMasterId r:id="rId32"/>
  </p:notesMasterIdLst>
  <p:sldIdLst>
    <p:sldId id="306" r:id="rId3"/>
    <p:sldId id="1148" r:id="rId4"/>
    <p:sldId id="1149" r:id="rId5"/>
    <p:sldId id="1150" r:id="rId6"/>
    <p:sldId id="1151" r:id="rId7"/>
    <p:sldId id="1152" r:id="rId8"/>
    <p:sldId id="1153" r:id="rId9"/>
    <p:sldId id="1154" r:id="rId10"/>
    <p:sldId id="1155" r:id="rId11"/>
    <p:sldId id="287" r:id="rId12"/>
    <p:sldId id="1156" r:id="rId13"/>
    <p:sldId id="1157" r:id="rId14"/>
    <p:sldId id="1158" r:id="rId15"/>
    <p:sldId id="1159" r:id="rId16"/>
    <p:sldId id="1160" r:id="rId17"/>
    <p:sldId id="1164" r:id="rId18"/>
    <p:sldId id="1165" r:id="rId19"/>
    <p:sldId id="1166" r:id="rId20"/>
    <p:sldId id="1161" r:id="rId21"/>
    <p:sldId id="1169" r:id="rId22"/>
    <p:sldId id="1167" r:id="rId23"/>
    <p:sldId id="1162" r:id="rId24"/>
    <p:sldId id="267" r:id="rId25"/>
    <p:sldId id="1168" r:id="rId26"/>
    <p:sldId id="1170" r:id="rId27"/>
    <p:sldId id="1171" r:id="rId28"/>
    <p:sldId id="1172" r:id="rId29"/>
    <p:sldId id="1163" r:id="rId30"/>
    <p:sldId id="1147" r:id="rId31"/>
  </p:sldIdLst>
  <p:sldSz cx="9144000" cy="5143500" type="screen16x9"/>
  <p:notesSz cx="6858000" cy="9144000"/>
  <p:embeddedFontLst>
    <p:embeddedFont>
      <p:font typeface="Calisto MT" panose="02040603050505030304" pitchFamily="18"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Wingdings 2" panose="05020102010507070707" pitchFamily="18" charset="2"/>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76BF2F-1809-46EF-BF95-00583D1C2762}">
  <a:tblStyle styleId="{2876BF2F-1809-46EF-BF95-00583D1C27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79" autoAdjust="0"/>
  </p:normalViewPr>
  <p:slideViewPr>
    <p:cSldViewPr snapToGrid="0">
      <p:cViewPr varScale="1">
        <p:scale>
          <a:sx n="110" d="100"/>
          <a:sy n="110" d="100"/>
        </p:scale>
        <p:origin x="586"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font" Target="fonts/font9.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a:t>https://www.knime.com/blog/banks-use-xai-transparent-credit-scoring</a:t>
            </a:r>
          </a:p>
          <a:p>
            <a:r>
              <a:rPr lang="en-GB" sz="1200" b="0" i="0" kern="1200" err="1">
                <a:solidFill>
                  <a:schemeClr val="tx1"/>
                </a:solidFill>
                <a:effectLst/>
                <a:latin typeface="+mn-lt"/>
                <a:ea typeface="+mn-ea"/>
                <a:cs typeface="+mn-cs"/>
              </a:rPr>
              <a:t>Besse</a:t>
            </a:r>
            <a:r>
              <a:rPr lang="en-GB" sz="1200" b="0" i="0" kern="1200">
                <a:solidFill>
                  <a:schemeClr val="tx1"/>
                </a:solidFill>
                <a:effectLst/>
                <a:latin typeface="+mn-lt"/>
                <a:ea typeface="+mn-ea"/>
                <a:cs typeface="+mn-cs"/>
              </a:rPr>
              <a:t>, Philippe &amp; </a:t>
            </a:r>
            <a:r>
              <a:rPr lang="en-GB" sz="1200" b="0" i="0" kern="1200" err="1">
                <a:solidFill>
                  <a:schemeClr val="tx1"/>
                </a:solidFill>
                <a:effectLst/>
                <a:latin typeface="+mn-lt"/>
                <a:ea typeface="+mn-ea"/>
                <a:cs typeface="+mn-cs"/>
              </a:rPr>
              <a:t>Castets</a:t>
            </a:r>
            <a:r>
              <a:rPr lang="en-GB" sz="1200" b="0" i="0" kern="1200">
                <a:solidFill>
                  <a:schemeClr val="tx1"/>
                </a:solidFill>
                <a:effectLst/>
                <a:latin typeface="+mn-lt"/>
                <a:ea typeface="+mn-ea"/>
                <a:cs typeface="+mn-cs"/>
              </a:rPr>
              <a:t>-Renard, Céline &amp; </a:t>
            </a:r>
            <a:r>
              <a:rPr lang="en-GB" sz="1200" b="0" i="0" kern="1200" err="1">
                <a:solidFill>
                  <a:schemeClr val="tx1"/>
                </a:solidFill>
                <a:effectLst/>
                <a:latin typeface="+mn-lt"/>
                <a:ea typeface="+mn-ea"/>
                <a:cs typeface="+mn-cs"/>
              </a:rPr>
              <a:t>Garivier</a:t>
            </a:r>
            <a:r>
              <a:rPr lang="en-GB" sz="1200" b="0" i="0" kern="1200">
                <a:solidFill>
                  <a:schemeClr val="tx1"/>
                </a:solidFill>
                <a:effectLst/>
                <a:latin typeface="+mn-lt"/>
                <a:ea typeface="+mn-ea"/>
                <a:cs typeface="+mn-cs"/>
              </a:rPr>
              <a:t>, </a:t>
            </a:r>
            <a:r>
              <a:rPr lang="en-GB" sz="1200" b="0" i="0" kern="1200" err="1">
                <a:solidFill>
                  <a:schemeClr val="tx1"/>
                </a:solidFill>
                <a:effectLst/>
                <a:latin typeface="+mn-lt"/>
                <a:ea typeface="+mn-ea"/>
                <a:cs typeface="+mn-cs"/>
              </a:rPr>
              <a:t>Aurélien</a:t>
            </a:r>
            <a:r>
              <a:rPr lang="en-GB" sz="1200" b="0" i="0" kern="1200">
                <a:solidFill>
                  <a:schemeClr val="tx1"/>
                </a:solidFill>
                <a:effectLst/>
                <a:latin typeface="+mn-lt"/>
                <a:ea typeface="+mn-ea"/>
                <a:cs typeface="+mn-cs"/>
              </a:rPr>
              <a:t> &amp; </a:t>
            </a:r>
            <a:r>
              <a:rPr lang="en-GB" sz="1200" b="0" i="0" kern="1200" err="1">
                <a:solidFill>
                  <a:schemeClr val="tx1"/>
                </a:solidFill>
                <a:effectLst/>
                <a:latin typeface="+mn-lt"/>
                <a:ea typeface="+mn-ea"/>
                <a:cs typeface="+mn-cs"/>
              </a:rPr>
              <a:t>Loubes</a:t>
            </a:r>
            <a:r>
              <a:rPr lang="en-GB" sz="1200" b="0" i="0" kern="1200">
                <a:solidFill>
                  <a:schemeClr val="tx1"/>
                </a:solidFill>
                <a:effectLst/>
                <a:latin typeface="+mn-lt"/>
                <a:ea typeface="+mn-ea"/>
                <a:cs typeface="+mn-cs"/>
              </a:rPr>
              <a:t>, Jean-Michel. (2018). Can Everyday AI be Ethical? Machine Learning Algorithm Fairness (</a:t>
            </a:r>
            <a:r>
              <a:rPr lang="en-GB" sz="1200" b="0" i="0" kern="1200" err="1">
                <a:solidFill>
                  <a:schemeClr val="tx1"/>
                </a:solidFill>
                <a:effectLst/>
                <a:latin typeface="+mn-lt"/>
                <a:ea typeface="+mn-ea"/>
                <a:cs typeface="+mn-cs"/>
              </a:rPr>
              <a:t>english</a:t>
            </a:r>
            <a:r>
              <a:rPr lang="en-GB" sz="1200" b="0" i="0" kern="1200">
                <a:solidFill>
                  <a:schemeClr val="tx1"/>
                </a:solidFill>
                <a:effectLst/>
                <a:latin typeface="+mn-lt"/>
                <a:ea typeface="+mn-ea"/>
                <a:cs typeface="+mn-cs"/>
              </a:rPr>
              <a:t> version). </a:t>
            </a:r>
          </a:p>
          <a:p>
            <a:r>
              <a:rPr lang="en-GB" sz="1200" b="0" i="0" kern="1200">
                <a:solidFill>
                  <a:schemeClr val="tx1"/>
                </a:solidFill>
                <a:effectLst/>
                <a:latin typeface="+mn-lt"/>
                <a:ea typeface="+mn-ea"/>
                <a:cs typeface="+mn-cs"/>
              </a:rPr>
              <a:t>10.13140/RG.2.2.22973.31207. </a:t>
            </a:r>
          </a:p>
          <a:p>
            <a:r>
              <a:rPr lang="en-GB" sz="1200" b="0" i="0" kern="1200">
                <a:solidFill>
                  <a:schemeClr val="tx1"/>
                </a:solidFill>
                <a:effectLst/>
                <a:latin typeface="+mn-lt"/>
                <a:ea typeface="+mn-ea"/>
                <a:cs typeface="+mn-cs"/>
              </a:rPr>
              <a:t>‘COMPAS Software Results’, Julia Angwin et al. (2016)</a:t>
            </a:r>
            <a:endParaRPr lang="en-GB"/>
          </a:p>
        </p:txBody>
      </p:sp>
      <p:sp>
        <p:nvSpPr>
          <p:cNvPr id="4" name="Slide Number Placeholder 3"/>
          <p:cNvSpPr>
            <a:spLocks noGrp="1"/>
          </p:cNvSpPr>
          <p:nvPr>
            <p:ph type="sldNum" sz="quarter" idx="5"/>
          </p:nvPr>
        </p:nvSpPr>
        <p:spPr/>
        <p:txBody>
          <a:bodyPr/>
          <a:lstStyle/>
          <a:p>
            <a:fld id="{0B3F2BE9-973B-4E65-99F7-17F2109C77ED}" type="slidenum">
              <a:rPr lang="en-GB" smtClean="0"/>
              <a:t>23</a:t>
            </a:fld>
            <a:endParaRPr lang="en-GB"/>
          </a:p>
        </p:txBody>
      </p:sp>
    </p:spTree>
    <p:extLst>
      <p:ext uri="{BB962C8B-B14F-4D97-AF65-F5344CB8AC3E}">
        <p14:creationId xmlns:p14="http://schemas.microsoft.com/office/powerpoint/2010/main" val="3806332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77ADC-1EF1-CB26-2FB0-B39330873D8A}"/>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GB"/>
          </a:p>
        </p:txBody>
      </p:sp>
      <p:sp>
        <p:nvSpPr>
          <p:cNvPr id="3" name="Subtitle 2">
            <a:extLst>
              <a:ext uri="{FF2B5EF4-FFF2-40B4-BE49-F238E27FC236}">
                <a16:creationId xmlns:a16="http://schemas.microsoft.com/office/drawing/2014/main" id="{E1AB8AB4-3453-CC20-C021-FB993171A3B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3ACDDDE-0CAA-DCE4-F5C0-522293463F31}"/>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41A67BD9-D48E-D7D5-C445-F8CCB8EDD04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81E7C70-7757-C9C4-5745-AF91825F9D39}"/>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26632425"/>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9DC51-EBD5-017B-457B-AE7EACB157D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EEEF577-97EB-633A-10FA-B0E6FAC3C8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F0D4B9-0E06-F037-ED13-87F9BC8D3ABA}"/>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D4FFCBFC-F481-DAFE-97B5-3B59AA138B0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CAD3E1A-F334-3CDA-F8AE-DE9AF81D508E}"/>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70694179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EBC0F-2215-7A58-F936-883230FEF9C4}"/>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4D64C72-5455-1A75-FDB8-1E7AFDBF6841}"/>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C710EC0-F28F-E2E4-1A1C-55B5F32ABC0C}"/>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64D4FD94-09B1-8FFE-A5E1-9AC7407CE3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6719B8-9B93-6A4F-CE90-3F5CB782A24D}"/>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49955589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7"/>
        <p:cNvGrpSpPr/>
        <p:nvPr/>
      </p:nvGrpSpPr>
      <p:grpSpPr>
        <a:xfrm>
          <a:off x="0" y="0"/>
          <a:ext cx="0" cy="0"/>
          <a:chOff x="0" y="0"/>
          <a:chExt cx="0" cy="0"/>
        </a:xfrm>
      </p:grpSpPr>
      <p:sp>
        <p:nvSpPr>
          <p:cNvPr id="121" name="Google Shape;121;p19"/>
          <p:cNvSpPr txBox="1">
            <a:spLocks noGrp="1"/>
          </p:cNvSpPr>
          <p:nvPr>
            <p:ph type="body" idx="1"/>
          </p:nvPr>
        </p:nvSpPr>
        <p:spPr>
          <a:xfrm>
            <a:off x="719900" y="1533450"/>
            <a:ext cx="7704000" cy="3098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1600"/>
              </a:spcBef>
              <a:spcAft>
                <a:spcPts val="0"/>
              </a:spcAft>
              <a:buClr>
                <a:srgbClr val="434343"/>
              </a:buClr>
              <a:buSzPts val="1400"/>
              <a:buChar char="■"/>
              <a:defRPr>
                <a:solidFill>
                  <a:srgbClr val="434343"/>
                </a:solidFill>
              </a:defRPr>
            </a:lvl3pPr>
            <a:lvl4pPr marL="1828800" lvl="3" indent="-317500" rtl="0">
              <a:lnSpc>
                <a:spcPct val="115000"/>
              </a:lnSpc>
              <a:spcBef>
                <a:spcPts val="1600"/>
              </a:spcBef>
              <a:spcAft>
                <a:spcPts val="0"/>
              </a:spcAft>
              <a:buClr>
                <a:srgbClr val="434343"/>
              </a:buClr>
              <a:buSzPts val="1400"/>
              <a:buChar char="●"/>
              <a:defRPr>
                <a:solidFill>
                  <a:srgbClr val="434343"/>
                </a:solidFill>
              </a:defRPr>
            </a:lvl4pPr>
            <a:lvl5pPr marL="2286000" lvl="4" indent="-317500" rtl="0">
              <a:lnSpc>
                <a:spcPct val="115000"/>
              </a:lnSpc>
              <a:spcBef>
                <a:spcPts val="1600"/>
              </a:spcBef>
              <a:spcAft>
                <a:spcPts val="0"/>
              </a:spcAft>
              <a:buClr>
                <a:srgbClr val="434343"/>
              </a:buClr>
              <a:buSzPts val="1400"/>
              <a:buChar char="○"/>
              <a:defRPr>
                <a:solidFill>
                  <a:srgbClr val="434343"/>
                </a:solidFill>
              </a:defRPr>
            </a:lvl5pPr>
            <a:lvl6pPr marL="2743200" lvl="5" indent="-317500" rtl="0">
              <a:lnSpc>
                <a:spcPct val="115000"/>
              </a:lnSpc>
              <a:spcBef>
                <a:spcPts val="1600"/>
              </a:spcBef>
              <a:spcAft>
                <a:spcPts val="0"/>
              </a:spcAft>
              <a:buClr>
                <a:srgbClr val="434343"/>
              </a:buClr>
              <a:buSzPts val="1400"/>
              <a:buChar char="■"/>
              <a:defRPr>
                <a:solidFill>
                  <a:srgbClr val="434343"/>
                </a:solidFill>
              </a:defRPr>
            </a:lvl6pPr>
            <a:lvl7pPr marL="3200400" lvl="6" indent="-317500" rtl="0">
              <a:lnSpc>
                <a:spcPct val="115000"/>
              </a:lnSpc>
              <a:spcBef>
                <a:spcPts val="1600"/>
              </a:spcBef>
              <a:spcAft>
                <a:spcPts val="0"/>
              </a:spcAft>
              <a:buClr>
                <a:srgbClr val="434343"/>
              </a:buClr>
              <a:buSzPts val="1400"/>
              <a:buChar char="●"/>
              <a:defRPr>
                <a:solidFill>
                  <a:srgbClr val="434343"/>
                </a:solidFill>
              </a:defRPr>
            </a:lvl7pPr>
            <a:lvl8pPr marL="3657600" lvl="7" indent="-317500" rtl="0">
              <a:lnSpc>
                <a:spcPct val="115000"/>
              </a:lnSpc>
              <a:spcBef>
                <a:spcPts val="1600"/>
              </a:spcBef>
              <a:spcAft>
                <a:spcPts val="0"/>
              </a:spcAft>
              <a:buClr>
                <a:srgbClr val="434343"/>
              </a:buClr>
              <a:buSzPts val="1400"/>
              <a:buChar char="○"/>
              <a:defRPr>
                <a:solidFill>
                  <a:srgbClr val="434343"/>
                </a:solidFill>
              </a:defRPr>
            </a:lvl8pPr>
            <a:lvl9pPr marL="4114800" lvl="8" indent="-317500" rtl="0">
              <a:lnSpc>
                <a:spcPct val="115000"/>
              </a:lnSpc>
              <a:spcBef>
                <a:spcPts val="1600"/>
              </a:spcBef>
              <a:spcAft>
                <a:spcPts val="1600"/>
              </a:spcAft>
              <a:buClr>
                <a:srgbClr val="434343"/>
              </a:buClr>
              <a:buSzPts val="1400"/>
              <a:buChar char="■"/>
              <a:defRPr>
                <a:solidFill>
                  <a:srgbClr val="434343"/>
                </a:solidFill>
              </a:defRPr>
            </a:lvl9pPr>
          </a:lstStyle>
          <a:p>
            <a:endParaRPr/>
          </a:p>
        </p:txBody>
      </p:sp>
      <p:sp>
        <p:nvSpPr>
          <p:cNvPr id="122" name="Google Shape;12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30389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8020" y="1327155"/>
            <a:ext cx="7080026" cy="1371601"/>
          </a:xfrm>
        </p:spPr>
        <p:txBody>
          <a:bodyPr anchor="b">
            <a:normAutofit/>
          </a:bodyPr>
          <a:lstStyle>
            <a:lvl1pPr algn="ctr">
              <a:defRPr sz="4050"/>
            </a:lvl1pPr>
          </a:lstStyle>
          <a:p>
            <a:r>
              <a:rPr lang="en-US"/>
              <a:t>Click to edit Master title style</a:t>
            </a:r>
            <a:endParaRPr lang="en-US" dirty="0"/>
          </a:p>
        </p:txBody>
      </p:sp>
      <p:sp>
        <p:nvSpPr>
          <p:cNvPr id="3" name="Subtitle 2"/>
          <p:cNvSpPr>
            <a:spLocks noGrp="1"/>
          </p:cNvSpPr>
          <p:nvPr>
            <p:ph type="subTitle" idx="1"/>
          </p:nvPr>
        </p:nvSpPr>
        <p:spPr>
          <a:xfrm>
            <a:off x="1028020" y="2698755"/>
            <a:ext cx="7080026" cy="787400"/>
          </a:xfrm>
        </p:spPr>
        <p:txBody>
          <a:bodyPr anchor="t"/>
          <a:lstStyle>
            <a:lvl1pPr marL="0" indent="0" algn="ctr">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9747107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96EDEE8-36F3-4355-A890-22DD23EF0468}" type="slidenum">
              <a:rPr lang="en-US" altLang="en-US" smtClean="0"/>
              <a:pPr/>
              <a:t>‹#›</a:t>
            </a:fld>
            <a:endParaRPr lang="en-US" altLang="en-US"/>
          </a:p>
        </p:txBody>
      </p:sp>
    </p:spTree>
    <p:extLst>
      <p:ext uri="{BB962C8B-B14F-4D97-AF65-F5344CB8AC3E}">
        <p14:creationId xmlns:p14="http://schemas.microsoft.com/office/powerpoint/2010/main" val="3994483851"/>
      </p:ext>
    </p:extLst>
  </p:cSld>
  <p:clrMapOvr>
    <a:masterClrMapping/>
  </p:clrMapOvr>
  <p:transition>
    <p:zoom/>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71551" y="1320801"/>
            <a:ext cx="7192913" cy="1371610"/>
          </a:xfrm>
        </p:spPr>
        <p:txBody>
          <a:bodyPr anchor="b"/>
          <a:lstStyle>
            <a:lvl1pPr algn="ctr">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2692409"/>
            <a:ext cx="7192913" cy="1130291"/>
          </a:xfrm>
        </p:spPr>
        <p:txBody>
          <a:bodyPr anchor="t"/>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59059281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347" y="1299337"/>
            <a:ext cx="3795373" cy="304406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2169" y="1299337"/>
            <a:ext cx="3798499" cy="304406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421869471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346" y="1300880"/>
            <a:ext cx="3816804" cy="3111577"/>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3864" y="1300880"/>
            <a:ext cx="3816804" cy="3111577"/>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4404" y="1376441"/>
            <a:ext cx="3657258" cy="408663"/>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754404" y="1785103"/>
            <a:ext cx="3657258" cy="2558297"/>
          </a:xfrm>
        </p:spPr>
        <p:txBody>
          <a:bodyPr anchor="t">
            <a:normAutofit/>
          </a:bodyPr>
          <a:lstStyle>
            <a:lvl1pPr>
              <a:defRPr sz="1350"/>
            </a:lvl1pPr>
            <a:lvl2pPr>
              <a:defRPr sz="1200"/>
            </a:lvl2pPr>
            <a:lvl3pPr>
              <a:defRPr sz="1050"/>
            </a:lvl3pPr>
            <a:lvl4pPr>
              <a:defRPr sz="900"/>
            </a:lvl4pPr>
            <a:lvl5pP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21225" y="1376441"/>
            <a:ext cx="3671498" cy="408662"/>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21225" y="1785103"/>
            <a:ext cx="3671498" cy="2558297"/>
          </a:xfrm>
        </p:spPr>
        <p:txBody>
          <a:bodyPr anchor="t">
            <a:normAutofit/>
          </a:bodyPr>
          <a:lstStyle>
            <a:lvl1pPr>
              <a:defRPr sz="1350"/>
            </a:lvl1pPr>
            <a:lvl2pPr>
              <a:defRPr sz="1200"/>
            </a:lvl2pPr>
            <a:lvl3pPr>
              <a:defRPr sz="1050"/>
            </a:lvl3pPr>
            <a:lvl4pPr>
              <a:defRPr sz="900"/>
            </a:lvl4pPr>
            <a:lvl5pP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36AEBB5-CE20-4855-ACC3-5D1481FE438B}" type="datetimeFigureOut">
              <a:rPr lang="en-GB" smtClean="0"/>
              <a:t>06/10/2024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12933082"/>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6AEBB5-CE20-4855-ACC3-5D1481FE438B}" type="datetimeFigureOut">
              <a:rPr lang="en-GB" smtClean="0"/>
              <a:t>06/10/2024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604879560"/>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6AEBB5-CE20-4855-ACC3-5D1481FE438B}" type="datetimeFigureOut">
              <a:rPr lang="en-GB" smtClean="0"/>
              <a:t>06/10/2024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43735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B645D-DC52-2DF2-1A57-8DE3FE970EA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A1AF1F6-423E-0A1B-A03C-5954E51280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3E9D49-01C0-648E-CA53-CDB60DBAA048}"/>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CB93FA90-4F31-FFFB-1BF0-5F21AA610EB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A6BBCBD-1DBD-D052-D7B4-BCBD55BB9A16}"/>
              </a:ext>
            </a:extLst>
          </p:cNvPr>
          <p:cNvSpPr>
            <a:spLocks noGrp="1"/>
          </p:cNvSpPr>
          <p:nvPr>
            <p:ph type="sldNum" sz="quarter" idx="12"/>
          </p:nvPr>
        </p:nvSpPr>
        <p:spPr/>
        <p:txBody>
          <a:bodyPr/>
          <a:lstStyle/>
          <a:p>
            <a:fld id="{E96EDEE8-36F3-4355-A890-22DD23EF0468}" type="slidenum">
              <a:rPr lang="en-US" altLang="en-US" smtClean="0"/>
              <a:pPr/>
              <a:t>‹#›</a:t>
            </a:fld>
            <a:endParaRPr lang="en-US" altLang="en-US"/>
          </a:p>
        </p:txBody>
      </p:sp>
    </p:spTree>
    <p:extLst>
      <p:ext uri="{BB962C8B-B14F-4D97-AF65-F5344CB8AC3E}">
        <p14:creationId xmlns:p14="http://schemas.microsoft.com/office/powerpoint/2010/main" val="745812230"/>
      </p:ext>
    </p:extLst>
  </p:cSld>
  <p:clrMapOvr>
    <a:masterClrMapping/>
  </p:clrMapOvr>
  <p:transition>
    <p:zoom/>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2780167" cy="1366439"/>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3641725" y="457200"/>
            <a:ext cx="4808943" cy="38862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47" y="1823639"/>
            <a:ext cx="2780167" cy="2519761"/>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1510304432"/>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0249" y="457200"/>
            <a:ext cx="2688125" cy="3903624"/>
          </a:xfrm>
          <a:prstGeom prst="rect">
            <a:avLst/>
          </a:prstGeom>
        </p:spPr>
      </p:pic>
      <p:sp>
        <p:nvSpPr>
          <p:cNvPr id="2" name="Title 1"/>
          <p:cNvSpPr>
            <a:spLocks noGrp="1"/>
          </p:cNvSpPr>
          <p:nvPr>
            <p:ph type="title"/>
          </p:nvPr>
        </p:nvSpPr>
        <p:spPr>
          <a:xfrm>
            <a:off x="685347" y="457442"/>
            <a:ext cx="4451212" cy="1372004"/>
          </a:xfrm>
        </p:spPr>
        <p:txBody>
          <a:bodyPr anchor="b">
            <a:no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81914" y="572776"/>
            <a:ext cx="2456813" cy="3684617"/>
          </a:xfr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685347" y="1829445"/>
            <a:ext cx="4451212" cy="2532101"/>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1303268914"/>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413" y="410855"/>
            <a:ext cx="7606349" cy="2862605"/>
          </a:xfrm>
          <a:prstGeom prst="rect">
            <a:avLst/>
          </a:prstGeom>
        </p:spPr>
      </p:pic>
      <p:sp>
        <p:nvSpPr>
          <p:cNvPr id="2" name="Title 1"/>
          <p:cNvSpPr>
            <a:spLocks noGrp="1"/>
          </p:cNvSpPr>
          <p:nvPr>
            <p:ph type="title"/>
          </p:nvPr>
        </p:nvSpPr>
        <p:spPr>
          <a:xfrm>
            <a:off x="685354" y="3423941"/>
            <a:ext cx="7766495" cy="407604"/>
          </a:xfrm>
        </p:spPr>
        <p:txBody>
          <a:bodyPr anchor="b">
            <a:normAutofit/>
          </a:bodyPr>
          <a:lstStyle>
            <a:lvl1pPr algn="ct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77012" y="521257"/>
            <a:ext cx="7384010" cy="2644253"/>
          </a:xfrm>
          <a:effectLst>
            <a:outerShdw blurRad="38100" dist="25400" dir="4440000">
              <a:srgbClr val="000000">
                <a:alpha val="36000"/>
              </a:srgbClr>
            </a:outerShdw>
          </a:effectLst>
        </p:spPr>
        <p:txBody>
          <a:bodyPr anchor="t">
            <a:normAutofit/>
          </a:bodyPr>
          <a:lstStyle>
            <a:lvl1pPr marL="0" indent="0" algn="ctr">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65322" cy="511854"/>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458432920"/>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6328"/>
            <a:ext cx="7765322" cy="2650758"/>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221385"/>
            <a:ext cx="7765322" cy="112637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012878571"/>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99562"/>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6" y="3228265"/>
            <a:ext cx="7765322" cy="1117122"/>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
        <p:nvSpPr>
          <p:cNvPr id="11" name="TextBox 10"/>
          <p:cNvSpPr txBox="1"/>
          <p:nvPr/>
        </p:nvSpPr>
        <p:spPr>
          <a:xfrm>
            <a:off x="742950" y="66359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878537" y="219619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63822755"/>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46" y="1595207"/>
            <a:ext cx="7765322"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9" y="3487917"/>
            <a:ext cx="776414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1701983415"/>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6" y="457200"/>
            <a:ext cx="7765322" cy="7278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5033"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76"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4929" y="1414462"/>
            <a:ext cx="2475738" cy="432197"/>
          </a:xfrm>
        </p:spPr>
        <p:txBody>
          <a:bodyPr anchor="b">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4929" y="1928812"/>
            <a:ext cx="2475738" cy="241458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E36AEBB5-CE20-4855-ACC3-5D1481FE438B}" type="datetimeFigureOut">
              <a:rPr lang="en-GB" smtClean="0"/>
              <a:t>06/10/2024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315955203"/>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472" y="1363661"/>
            <a:ext cx="2504979" cy="1385888"/>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850" y="1363661"/>
            <a:ext cx="2504979" cy="1385888"/>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2038" y="1363661"/>
            <a:ext cx="2504979" cy="1385888"/>
          </a:xfrm>
          <a:prstGeom prst="rect">
            <a:avLst/>
          </a:prstGeom>
        </p:spPr>
      </p:pic>
      <p:sp>
        <p:nvSpPr>
          <p:cNvPr id="30" name="Title 1"/>
          <p:cNvSpPr>
            <a:spLocks noGrp="1"/>
          </p:cNvSpPr>
          <p:nvPr>
            <p:ph type="title"/>
          </p:nvPr>
        </p:nvSpPr>
        <p:spPr>
          <a:xfrm>
            <a:off x="685346" y="457200"/>
            <a:ext cx="7765322" cy="7278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6"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763577" y="1454188"/>
            <a:ext cx="2319276" cy="1202216"/>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6" y="3360276"/>
            <a:ext cx="2475738" cy="98312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91"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09307" y="1454321"/>
            <a:ext cx="2319276" cy="1206123"/>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76" y="3360276"/>
            <a:ext cx="2475738" cy="98312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5023" y="2928079"/>
            <a:ext cx="2475738" cy="432197"/>
          </a:xfrm>
        </p:spPr>
        <p:txBody>
          <a:bodyPr anchor="b">
            <a:noAutofit/>
          </a:bodyPr>
          <a:lstStyle>
            <a:lvl1pPr marL="0" indent="0" algn="ctr">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056774" y="1450824"/>
            <a:ext cx="2319276" cy="1205471"/>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4929" y="3360274"/>
            <a:ext cx="2475738" cy="98312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E36AEBB5-CE20-4855-ACC3-5D1481FE438B}" type="datetimeFigureOut">
              <a:rPr lang="en-GB" smtClean="0"/>
              <a:t>06/10/2024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804688123"/>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1463092115"/>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37302" y="457200"/>
            <a:ext cx="1713365"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7" y="457200"/>
            <a:ext cx="5937654" cy="38862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412147487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DA325-A02B-A7EA-FABC-7BBD9F57AA6B}"/>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D451AEE-3789-C769-5FB5-7454C85C19A3}"/>
              </a:ext>
            </a:extLst>
          </p:cNvPr>
          <p:cNvSpPr>
            <a:spLocks noGrp="1"/>
          </p:cNvSpPr>
          <p:nvPr>
            <p:ph type="body" idx="1"/>
          </p:nvPr>
        </p:nvSpPr>
        <p:spPr>
          <a:xfrm>
            <a:off x="623888"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050B1F-86EB-295D-E962-AA3D2A1810DC}"/>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679830F6-3663-4AEE-AE2C-EDEAFBAA4DF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F8F7C1-FF8D-40E5-2377-5EF7D2378A39}"/>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67365301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07B2C-4571-183D-C98E-03485E14018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9A2024A-1506-773B-8724-6072A3079C45}"/>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B5E5C07-7C8A-9037-4591-65A7AB23A3FE}"/>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A109B34-B428-7697-60E4-998DC3638F07}"/>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a:extLst>
              <a:ext uri="{FF2B5EF4-FFF2-40B4-BE49-F238E27FC236}">
                <a16:creationId xmlns:a16="http://schemas.microsoft.com/office/drawing/2014/main" id="{209D4D46-9C0B-8BE4-3A5B-0BAEE9B5B9A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399B72B-5667-433F-A715-F20303C4AED7}"/>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61557447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B11AC-832F-2D94-227A-25DC42714957}"/>
              </a:ext>
            </a:extLst>
          </p:cNvPr>
          <p:cNvSpPr>
            <a:spLocks noGrp="1"/>
          </p:cNvSpPr>
          <p:nvPr>
            <p:ph type="title"/>
          </p:nvPr>
        </p:nvSpPr>
        <p:spPr>
          <a:xfrm>
            <a:off x="629841" y="273844"/>
            <a:ext cx="7886700" cy="994172"/>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C6D46-73E0-284D-D491-FEF749C3E78F}"/>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F52F65BC-2F40-33C9-4132-AA64F45BB8AF}"/>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94E47B2-B53E-007A-A841-A0D91AE5628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F0652B11-95E1-30E9-5027-859F6C52572B}"/>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B3E7BA6-42FD-B3DE-F37E-2CB63C803135}"/>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8" name="Footer Placeholder 7">
            <a:extLst>
              <a:ext uri="{FF2B5EF4-FFF2-40B4-BE49-F238E27FC236}">
                <a16:creationId xmlns:a16="http://schemas.microsoft.com/office/drawing/2014/main" id="{A0B0F917-5096-099A-44B9-03D33AD5691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1DF965-6B8B-7D76-F6E3-478024FAB9AB}"/>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06865777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91D3A-36E4-C103-D337-CC0096A1D7C7}"/>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2488E40-42F8-41A4-67AA-31649AB4277B}"/>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4" name="Footer Placeholder 3">
            <a:extLst>
              <a:ext uri="{FF2B5EF4-FFF2-40B4-BE49-F238E27FC236}">
                <a16:creationId xmlns:a16="http://schemas.microsoft.com/office/drawing/2014/main" id="{C6D0A7AE-F58B-E740-9FF4-4B1A686B26E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940A582-CF2D-8CDE-C739-A4DE922D8C03}"/>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13429212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250A8B-EA0C-BB83-D938-F9F878470956}"/>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3" name="Footer Placeholder 2">
            <a:extLst>
              <a:ext uri="{FF2B5EF4-FFF2-40B4-BE49-F238E27FC236}">
                <a16:creationId xmlns:a16="http://schemas.microsoft.com/office/drawing/2014/main" id="{045C676B-E171-548F-36AD-BE69F19FEFE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88D571E-A141-DE0A-35FF-A51E441C175F}"/>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794911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1D086-B043-339E-9DA9-827CA4441838}"/>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BEA4381-8ED5-B0B9-3075-1C13E090EE21}"/>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FC8BD47-4A9B-CC59-C370-1BDF67374FDB}"/>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67066FF-3664-593C-AC4E-92E3828C8567}"/>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a:extLst>
              <a:ext uri="{FF2B5EF4-FFF2-40B4-BE49-F238E27FC236}">
                <a16:creationId xmlns:a16="http://schemas.microsoft.com/office/drawing/2014/main" id="{3EC193A0-2DE1-8F2F-8D61-A7933DE441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A2C3D50-E31D-F0E4-FC8A-B52A1586CECC}"/>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280109895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1E394-E7A8-A9A1-6495-C572FE00FFC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059A836-F9EF-9186-1E17-843E6B200B84}"/>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Text Placeholder 3">
            <a:extLst>
              <a:ext uri="{FF2B5EF4-FFF2-40B4-BE49-F238E27FC236}">
                <a16:creationId xmlns:a16="http://schemas.microsoft.com/office/drawing/2014/main" id="{5148CC68-B8E8-B360-7BB8-C84FF79CEE2C}"/>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3F6C56F-601C-C07B-2354-2501EB0BB893}"/>
              </a:ext>
            </a:extLst>
          </p:cNvPr>
          <p:cNvSpPr>
            <a:spLocks noGrp="1"/>
          </p:cNvSpPr>
          <p:nvPr>
            <p:ph type="dt" sz="half" idx="10"/>
          </p:nvPr>
        </p:nvSpPr>
        <p:spPr/>
        <p:txBody>
          <a:bodyPr/>
          <a:lstStyle/>
          <a:p>
            <a:fld id="{E36AEBB5-CE20-4855-ACC3-5D1481FE438B}" type="datetimeFigureOut">
              <a:rPr lang="en-GB" smtClean="0"/>
              <a:t>06/10/2024</a:t>
            </a:fld>
            <a:endParaRPr lang="en-GB"/>
          </a:p>
        </p:txBody>
      </p:sp>
      <p:sp>
        <p:nvSpPr>
          <p:cNvPr id="6" name="Footer Placeholder 5">
            <a:extLst>
              <a:ext uri="{FF2B5EF4-FFF2-40B4-BE49-F238E27FC236}">
                <a16:creationId xmlns:a16="http://schemas.microsoft.com/office/drawing/2014/main" id="{AEA02343-682B-E310-0345-BE7B401D1B7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E2A5139-7920-4F99-7E4E-42FB2B772910}"/>
              </a:ext>
            </a:extLst>
          </p:cNvPr>
          <p:cNvSpPr>
            <a:spLocks noGrp="1"/>
          </p:cNvSpPr>
          <p:nvPr>
            <p:ph type="sldNum" sz="quarter" idx="12"/>
          </p:nvPr>
        </p:nvSpPr>
        <p:spPr/>
        <p:txBody>
          <a:bodyPr/>
          <a:lstStyle/>
          <a:p>
            <a:fld id="{4B6EAD21-5F16-411A-8990-513D1D787506}" type="slidenum">
              <a:rPr lang="en-GB" smtClean="0"/>
              <a:t>‹#›</a:t>
            </a:fld>
            <a:endParaRPr lang="en-GB"/>
          </a:p>
        </p:txBody>
      </p:sp>
    </p:spTree>
    <p:extLst>
      <p:ext uri="{BB962C8B-B14F-4D97-AF65-F5344CB8AC3E}">
        <p14:creationId xmlns:p14="http://schemas.microsoft.com/office/powerpoint/2010/main" val="321110841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6A6D82-B396-E3D9-411E-F258617C62B9}"/>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D623576-4FC9-8303-627C-450B693175EA}"/>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9EAB243-24A0-F6A0-FEE2-53EE65D4EA5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82000"/>
                  </a:schemeClr>
                </a:solidFill>
              </a:defRPr>
            </a:lvl1pPr>
          </a:lstStyle>
          <a:p>
            <a:fld id="{E36AEBB5-CE20-4855-ACC3-5D1481FE438B}" type="datetimeFigureOut">
              <a:rPr lang="en-GB" smtClean="0"/>
              <a:t>06/10/2024</a:t>
            </a:fld>
            <a:endParaRPr lang="en-GB"/>
          </a:p>
        </p:txBody>
      </p:sp>
      <p:sp>
        <p:nvSpPr>
          <p:cNvPr id="5" name="Footer Placeholder 4">
            <a:extLst>
              <a:ext uri="{FF2B5EF4-FFF2-40B4-BE49-F238E27FC236}">
                <a16:creationId xmlns:a16="http://schemas.microsoft.com/office/drawing/2014/main" id="{DC12E922-BDE2-C6BE-D22A-ED9985E3C2A7}"/>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E3EFCF8B-D43B-887A-CBEC-F944F015B4F7}"/>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82000"/>
                  </a:schemeClr>
                </a:solidFill>
              </a:defRPr>
            </a:lvl1pPr>
          </a:lstStyle>
          <a:p>
            <a:fld id="{4B6EAD21-5F16-411A-8990-513D1D787506}" type="slidenum">
              <a:rPr lang="en-GB" smtClean="0"/>
              <a:t>‹#›</a:t>
            </a:fld>
            <a:endParaRPr lang="en-GB"/>
          </a:p>
        </p:txBody>
      </p:sp>
    </p:spTree>
    <p:extLst>
      <p:ext uri="{BB962C8B-B14F-4D97-AF65-F5344CB8AC3E}">
        <p14:creationId xmlns:p14="http://schemas.microsoft.com/office/powerpoint/2010/main" val="520291264"/>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6" y="457200"/>
            <a:ext cx="7765322" cy="727838"/>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299337"/>
            <a:ext cx="7765322" cy="3044063"/>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lumMod val="95000"/>
                  </a:schemeClr>
                </a:solidFill>
                <a:effectLst>
                  <a:outerShdw blurRad="50800" dist="38100" dir="2700000" algn="tl" rotWithShape="0">
                    <a:schemeClr val="bg1">
                      <a:alpha val="43000"/>
                    </a:schemeClr>
                  </a:outerShdw>
                </a:effectLst>
              </a:defRPr>
            </a:lvl1pPr>
          </a:lstStyle>
          <a:p>
            <a:fld id="{E36AEBB5-CE20-4855-ACC3-5D1481FE438B}" type="datetimeFigureOut">
              <a:rPr lang="en-GB" smtClean="0"/>
              <a:t>06/10/2024</a:t>
            </a:fld>
            <a:endParaRPr lang="en-GB"/>
          </a:p>
        </p:txBody>
      </p:sp>
      <p:sp>
        <p:nvSpPr>
          <p:cNvPr id="5" name="Footer Placeholder 4"/>
          <p:cNvSpPr>
            <a:spLocks noGrp="1"/>
          </p:cNvSpPr>
          <p:nvPr>
            <p:ph type="ftr" sz="quarter" idx="3"/>
          </p:nvPr>
        </p:nvSpPr>
        <p:spPr>
          <a:xfrm>
            <a:off x="685347" y="4412457"/>
            <a:ext cx="5004649" cy="273844"/>
          </a:xfrm>
          <a:prstGeom prst="rect">
            <a:avLst/>
          </a:prstGeom>
        </p:spPr>
        <p:txBody>
          <a:bodyPr vert="horz" lIns="91440" tIns="45720" rIns="91440" bIns="45720" rtlCol="0" anchor="ctr"/>
          <a:lstStyle>
            <a:lvl1pPr algn="l">
              <a:defRPr sz="750">
                <a:solidFill>
                  <a:schemeClr val="tx1">
                    <a:lumMod val="95000"/>
                  </a:schemeClr>
                </a:solidFill>
                <a:effectLst>
                  <a:outerShdw blurRad="50800" dist="38100" dir="2700000" algn="tl" rotWithShape="0">
                    <a:schemeClr val="bg1">
                      <a:alpha val="43000"/>
                    </a:schemeClr>
                  </a:outerShdw>
                </a:effectLst>
              </a:defRPr>
            </a:lvl1pPr>
          </a:lstStyle>
          <a:p>
            <a:endParaRPr lang="en-GB"/>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lumMod val="95000"/>
                  </a:schemeClr>
                </a:solidFill>
                <a:effectLst>
                  <a:outerShdw blurRad="50800" dist="38100" dir="2700000" algn="tl" rotWithShape="0">
                    <a:schemeClr val="bg1">
                      <a:alpha val="43000"/>
                    </a:schemeClr>
                  </a:outerShdw>
                </a:effectLst>
              </a:defRPr>
            </a:lvl1pPr>
          </a:lstStyle>
          <a:p>
            <a:fld id="{4B6EAD21-5F16-411A-8990-513D1D787506}" type="slidenum">
              <a:rPr lang="en-GB" smtClean="0"/>
              <a:t>‹#›</a:t>
            </a:fld>
            <a:endParaRPr lang="en-GB"/>
          </a:p>
        </p:txBody>
      </p:sp>
    </p:spTree>
    <p:extLst>
      <p:ext uri="{BB962C8B-B14F-4D97-AF65-F5344CB8AC3E}">
        <p14:creationId xmlns:p14="http://schemas.microsoft.com/office/powerpoint/2010/main" val="1862953748"/>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hf hdr="0" ftr="0" dt="0"/>
  <p:txStyles>
    <p:titleStyle>
      <a:lvl1pPr algn="ctr" defTabSz="342900" rtl="0" eaLnBrk="1" latinLnBrk="0" hangingPunct="1">
        <a:spcBef>
          <a:spcPct val="0"/>
        </a:spcBef>
        <a:buNone/>
        <a:defRPr sz="3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29500" algn="l" defTabSz="342900" rtl="0" eaLnBrk="1" latinLnBrk="0" hangingPunct="1">
        <a:spcBef>
          <a:spcPct val="20000"/>
        </a:spcBef>
        <a:spcAft>
          <a:spcPts val="45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540000" indent="-202500" algn="l" defTabSz="342900" rtl="0" eaLnBrk="1" latinLnBrk="0" hangingPunct="1">
        <a:spcBef>
          <a:spcPct val="20000"/>
        </a:spcBef>
        <a:spcAft>
          <a:spcPts val="450"/>
        </a:spcAft>
        <a:buClr>
          <a:schemeClr val="tx2"/>
        </a:buClr>
        <a:buSzPct val="70000"/>
        <a:buFont typeface="Wingdings 2" charset="2"/>
        <a:buChar char=""/>
        <a:defRPr sz="13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769500" indent="-162000" algn="l" defTabSz="342900" rtl="0" eaLnBrk="1" latinLnBrk="0" hangingPunct="1">
        <a:spcBef>
          <a:spcPct val="20000"/>
        </a:spcBef>
        <a:spcAft>
          <a:spcPts val="450"/>
        </a:spcAft>
        <a:buClr>
          <a:schemeClr val="tx2"/>
        </a:buClr>
        <a:buSzPct val="70000"/>
        <a:buFont typeface="Wingdings 2" charset="2"/>
        <a:buChar char=""/>
        <a:defRPr sz="12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039500" indent="-16200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255500" indent="-16200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15109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18013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0917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2329650" indent="-171450" algn="l" defTabSz="342900" rtl="0" eaLnBrk="1" latinLnBrk="0" hangingPunct="1">
        <a:spcBef>
          <a:spcPct val="20000"/>
        </a:spcBef>
        <a:spcAft>
          <a:spcPts val="450"/>
        </a:spcAft>
        <a:buClr>
          <a:schemeClr val="tx2"/>
        </a:buClr>
        <a:buSzPct val="70000"/>
        <a:buFont typeface="Wingdings 2" charset="2"/>
        <a:buChar char=""/>
        <a:defRPr sz="105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dx.doi.org/10.3390/en15072602" TargetMode="External"/><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6.jpeg"/></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3"/>
          <p:cNvSpPr txBox="1">
            <a:spLocks noGrp="1"/>
          </p:cNvSpPr>
          <p:nvPr>
            <p:ph type="ctrTitle"/>
          </p:nvPr>
        </p:nvSpPr>
        <p:spPr>
          <a:xfrm>
            <a:off x="713100" y="1481056"/>
            <a:ext cx="7204266" cy="1589247"/>
          </a:xfrm>
          <a:prstGeom prst="rect">
            <a:avLst/>
          </a:prstGeom>
        </p:spPr>
        <p:txBody>
          <a:bodyPr spcFirstLastPara="1" vert="horz" wrap="square" lIns="91425" tIns="91425" rIns="91425" bIns="91425" rtlCol="0" anchor="b" anchorCtr="0">
            <a:noAutofit/>
          </a:bodyPr>
          <a:lstStyle/>
          <a:p>
            <a:pPr algn="l">
              <a:spcBef>
                <a:spcPts val="0"/>
              </a:spcBef>
            </a:pPr>
            <a:r>
              <a:rPr lang="en" dirty="0"/>
              <a:t>Data Driven AI</a:t>
            </a:r>
            <a:endParaRPr dirty="0"/>
          </a:p>
        </p:txBody>
      </p:sp>
      <p:sp>
        <p:nvSpPr>
          <p:cNvPr id="233" name="Google Shape;233;p33"/>
          <p:cNvSpPr txBox="1">
            <a:spLocks noGrp="1"/>
          </p:cNvSpPr>
          <p:nvPr>
            <p:ph type="subTitle" idx="1"/>
          </p:nvPr>
        </p:nvSpPr>
        <p:spPr>
          <a:xfrm>
            <a:off x="4315233" y="2941199"/>
            <a:ext cx="4528800" cy="475800"/>
          </a:xfrm>
          <a:prstGeom prst="rect">
            <a:avLst/>
          </a:prstGeom>
        </p:spPr>
        <p:txBody>
          <a:bodyPr spcFirstLastPara="1" vert="horz" wrap="square" lIns="91425" tIns="91425" rIns="91425" bIns="91425" rtlCol="0" anchor="t" anchorCtr="0">
            <a:noAutofit/>
          </a:bodyPr>
          <a:lstStyle/>
          <a:p>
            <a:pPr algn="l">
              <a:spcBef>
                <a:spcPts val="0"/>
              </a:spcBef>
            </a:pPr>
            <a:r>
              <a:rPr lang="en" dirty="0"/>
              <a:t>Week 3 - Lecture 2: </a:t>
            </a:r>
            <a:r>
              <a:rPr lang="en-US" dirty="0">
                <a:latin typeface="+mj-lt"/>
                <a:ea typeface="+mj-ea"/>
                <a:cs typeface="+mj-cs"/>
              </a:rPr>
              <a:t>Exploratory Data Analysis</a:t>
            </a:r>
            <a:endParaRPr dirty="0"/>
          </a:p>
        </p:txBody>
      </p:sp>
      <p:sp>
        <p:nvSpPr>
          <p:cNvPr id="235" name="Google Shape;235;p33"/>
          <p:cNvSpPr txBox="1">
            <a:spLocks noGrp="1"/>
          </p:cNvSpPr>
          <p:nvPr>
            <p:ph type="subTitle" idx="4294967295"/>
          </p:nvPr>
        </p:nvSpPr>
        <p:spPr>
          <a:xfrm>
            <a:off x="6557964" y="4630738"/>
            <a:ext cx="2586037" cy="476250"/>
          </a:xfrm>
          <a:prstGeom prst="rect">
            <a:avLst/>
          </a:prstGeom>
        </p:spPr>
        <p:txBody>
          <a:bodyPr spcFirstLastPara="1" vert="horz" wrap="square" lIns="91425" tIns="91425" rIns="91425" bIns="91425" rtlCol="0" anchor="ctr" anchorCtr="0">
            <a:noAutofit/>
          </a:bodyPr>
          <a:lstStyle/>
          <a:p>
            <a:pPr marL="0" indent="0" algn="r">
              <a:spcBef>
                <a:spcPts val="0"/>
              </a:spcBef>
              <a:buNone/>
            </a:pPr>
            <a:r>
              <a:rPr lang="en" sz="1200" dirty="0"/>
              <a:t>CHS 2406: Data-driven AI</a:t>
            </a:r>
            <a:endParaRPr sz="1200" dirty="0"/>
          </a:p>
        </p:txBody>
      </p:sp>
      <p:cxnSp>
        <p:nvCxnSpPr>
          <p:cNvPr id="234" name="Google Shape;234;p33"/>
          <p:cNvCxnSpPr>
            <a:cxnSpLocks/>
          </p:cNvCxnSpPr>
          <p:nvPr/>
        </p:nvCxnSpPr>
        <p:spPr>
          <a:xfrm>
            <a:off x="831981" y="2852711"/>
            <a:ext cx="6663300" cy="0"/>
          </a:xfrm>
          <a:prstGeom prst="straightConnector1">
            <a:avLst/>
          </a:prstGeom>
          <a:noFill/>
          <a:ln w="19050" cap="flat" cmpd="sng">
            <a:solidFill>
              <a:schemeClr val="dk1"/>
            </a:solidFill>
            <a:prstDash val="solid"/>
            <a:round/>
            <a:headEnd type="none" w="med" len="med"/>
            <a:tailEnd type="none" w="med" len="med"/>
          </a:ln>
        </p:spPr>
      </p:cxnSp>
      <p:sp>
        <p:nvSpPr>
          <p:cNvPr id="2" name="Google Shape;233;p33">
            <a:extLst>
              <a:ext uri="{FF2B5EF4-FFF2-40B4-BE49-F238E27FC236}">
                <a16:creationId xmlns:a16="http://schemas.microsoft.com/office/drawing/2014/main" id="{3122DA07-8646-B568-D317-FD16AB89DB99}"/>
              </a:ext>
            </a:extLst>
          </p:cNvPr>
          <p:cNvSpPr txBox="1">
            <a:spLocks/>
          </p:cNvSpPr>
          <p:nvPr/>
        </p:nvSpPr>
        <p:spPr>
          <a:xfrm>
            <a:off x="713100" y="3966158"/>
            <a:ext cx="4528800"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unito"/>
              <a:buNone/>
              <a:defRPr sz="1800" b="0" i="0" u="none" strike="noStrike" cap="none">
                <a:solidFill>
                  <a:schemeClr val="dk1"/>
                </a:solidFill>
                <a:latin typeface="Nunito"/>
                <a:ea typeface="Nunito"/>
                <a:cs typeface="Nunito"/>
                <a:sym typeface="Nunito"/>
              </a:defRPr>
            </a:lvl1pPr>
            <a:lvl2pPr marL="914400" marR="0" lvl="1"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2pPr>
            <a:lvl3pPr marL="1371600" marR="0" lvl="2"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3pPr>
            <a:lvl4pPr marL="1828800" marR="0" lvl="3"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4pPr>
            <a:lvl5pPr marL="2286000" marR="0" lvl="4"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5pPr>
            <a:lvl6pPr marL="2743200" marR="0" lvl="5"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6pPr>
            <a:lvl7pPr marL="3200400" marR="0" lvl="6"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7pPr>
            <a:lvl8pPr marL="3657600" marR="0" lvl="7"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8pPr>
            <a:lvl9pPr marL="4114800" marR="0" lvl="8" indent="-317500" algn="ctr" rtl="0">
              <a:lnSpc>
                <a:spcPct val="100000"/>
              </a:lnSpc>
              <a:spcBef>
                <a:spcPts val="0"/>
              </a:spcBef>
              <a:spcAft>
                <a:spcPts val="0"/>
              </a:spcAft>
              <a:buClr>
                <a:schemeClr val="dk1"/>
              </a:buClr>
              <a:buSzPts val="1800"/>
              <a:buFont typeface="Nunito"/>
              <a:buNone/>
              <a:defRPr sz="1800" b="0" i="0" u="none" strike="noStrike" cap="none">
                <a:solidFill>
                  <a:schemeClr val="dk1"/>
                </a:solidFill>
                <a:latin typeface="Nunito"/>
                <a:ea typeface="Nunito"/>
                <a:cs typeface="Nunito"/>
                <a:sym typeface="Nunito"/>
              </a:defRPr>
            </a:lvl9pPr>
          </a:lstStyle>
          <a:p>
            <a:pPr marL="0" indent="0"/>
            <a:r>
              <a:rPr lang="en-US" dirty="0"/>
              <a:t>Dr. Abirami Gunasekaran</a:t>
            </a:r>
            <a:endParaRPr lang="en-GB"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Content Placeholder 2">
            <a:extLst>
              <a:ext uri="{FF2B5EF4-FFF2-40B4-BE49-F238E27FC236}">
                <a16:creationId xmlns:a16="http://schemas.microsoft.com/office/drawing/2014/main" id="{C061DDB6-4BD2-76C9-D71A-9448FD9627B5}"/>
              </a:ext>
            </a:extLst>
          </p:cNvPr>
          <p:cNvSpPr>
            <a:spLocks noGrp="1"/>
          </p:cNvSpPr>
          <p:nvPr>
            <p:ph type="body" idx="1"/>
          </p:nvPr>
        </p:nvSpPr>
        <p:spPr>
          <a:xfrm>
            <a:off x="1316736" y="1533450"/>
            <a:ext cx="7107164" cy="3098700"/>
          </a:xfrm>
        </p:spPr>
        <p:txBody>
          <a:bodyPr/>
          <a:lstStyle/>
          <a:p>
            <a:pPr marL="0" indent="0">
              <a:buNone/>
            </a:pPr>
            <a:r>
              <a:rPr lang="en-US" altLang="en-US" dirty="0"/>
              <a:t>Python has several distinct plotting systems</a:t>
            </a:r>
          </a:p>
          <a:p>
            <a:pPr marL="0" indent="0">
              <a:buNone/>
            </a:pPr>
            <a:endParaRPr lang="en-US" altLang="en-US" dirty="0"/>
          </a:p>
          <a:p>
            <a:pPr marL="0" indent="0">
              <a:buNone/>
            </a:pPr>
            <a:r>
              <a:rPr lang="en-US" altLang="en-US" dirty="0"/>
              <a:t>Base python functions</a:t>
            </a:r>
          </a:p>
          <a:p>
            <a:pPr lvl="1" eaLnBrk="1" hangingPunct="1"/>
            <a:r>
              <a:rPr lang="en-US" altLang="en-US" dirty="0"/>
              <a:t>Pie charts</a:t>
            </a:r>
          </a:p>
          <a:p>
            <a:pPr lvl="1" eaLnBrk="1" hangingPunct="1"/>
            <a:r>
              <a:rPr lang="en-US" altLang="en-US" dirty="0"/>
              <a:t>Histogram</a:t>
            </a:r>
          </a:p>
          <a:p>
            <a:pPr lvl="1" eaLnBrk="1" hangingPunct="1"/>
            <a:r>
              <a:rPr lang="en-US" altLang="en-US" dirty="0"/>
              <a:t>Box-plot</a:t>
            </a:r>
          </a:p>
          <a:p>
            <a:pPr lvl="1" eaLnBrk="1" hangingPunct="1"/>
            <a:r>
              <a:rPr lang="en-US" altLang="en-US" dirty="0"/>
              <a:t>Line-graph</a:t>
            </a:r>
          </a:p>
          <a:p>
            <a:pPr lvl="1" eaLnBrk="1" hangingPunct="1"/>
            <a:r>
              <a:rPr lang="en-US" altLang="en-US" dirty="0"/>
              <a:t>Scatter plots</a:t>
            </a:r>
          </a:p>
          <a:p>
            <a:pPr lvl="1" eaLnBrk="1" hangingPunct="1"/>
            <a:r>
              <a:rPr lang="en-US" altLang="en-US" dirty="0"/>
              <a:t>Pair-plots</a:t>
            </a:r>
          </a:p>
        </p:txBody>
      </p:sp>
      <p:sp>
        <p:nvSpPr>
          <p:cNvPr id="34818" name="Title 1">
            <a:extLst>
              <a:ext uri="{FF2B5EF4-FFF2-40B4-BE49-F238E27FC236}">
                <a16:creationId xmlns:a16="http://schemas.microsoft.com/office/drawing/2014/main" id="{ABF3B084-9722-7C27-F51F-F29C2B09E42E}"/>
              </a:ext>
            </a:extLst>
          </p:cNvPr>
          <p:cNvSpPr>
            <a:spLocks noGrp="1"/>
          </p:cNvSpPr>
          <p:nvPr>
            <p:ph type="title"/>
          </p:nvPr>
        </p:nvSpPr>
        <p:spPr/>
        <p:txBody>
          <a:bodyPr/>
          <a:lstStyle/>
          <a:p>
            <a:pPr eaLnBrk="1" hangingPunct="1"/>
            <a:r>
              <a:rPr lang="en-US" altLang="en-US" dirty="0"/>
              <a:t>Plotting Functions</a:t>
            </a:r>
          </a:p>
        </p:txBody>
      </p:sp>
      <p:sp>
        <p:nvSpPr>
          <p:cNvPr id="4" name="Slide Number Placeholder 3">
            <a:extLst>
              <a:ext uri="{FF2B5EF4-FFF2-40B4-BE49-F238E27FC236}">
                <a16:creationId xmlns:a16="http://schemas.microsoft.com/office/drawing/2014/main" id="{E9FB5199-1F12-4A0D-AEBD-2367DAD0936B}"/>
              </a:ext>
            </a:extLst>
          </p:cNvPr>
          <p:cNvSpPr>
            <a:spLocks noGrp="1"/>
          </p:cNvSpPr>
          <p:nvPr>
            <p:ph type="sldNum" sz="quarter" idx="4294967295"/>
          </p:nvPr>
        </p:nvSpPr>
        <p:spPr>
          <a:xfrm>
            <a:off x="6400800" y="6356350"/>
            <a:ext cx="2743200" cy="365125"/>
          </a:xfrm>
          <a:prstGeom prst="rect">
            <a:avLst/>
          </a:prstGeom>
        </p:spPr>
        <p:txBody>
          <a:bodyPr vert="horz" wrap="square" lIns="91440" tIns="45720" rIns="91440" bIns="45720" numCol="1" anchor="ctr" anchorCtr="0" compatLnSpc="1">
            <a:prstTxWarp prst="textNoShape">
              <a:avLst/>
            </a:prstTxWarp>
          </a:bodyPr>
          <a:lstStyle>
            <a:defPPr>
              <a:defRPr lang="en-US"/>
            </a:defPPr>
            <a:lvl1pPr algn="r" rtl="0" eaLnBrk="1" fontAlgn="base" hangingPunct="1">
              <a:spcBef>
                <a:spcPct val="0"/>
              </a:spcBef>
              <a:spcAft>
                <a:spcPct val="0"/>
              </a:spcAft>
              <a:defRPr sz="1200" kern="1200">
                <a:solidFill>
                  <a:srgbClr val="898989"/>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fld id="{4A7994F4-AEFB-E44C-B598-8916C46EF09E}" type="slidenum">
              <a:rPr lang="en-US" altLang="en-US" smtClean="0"/>
              <a:pPr/>
              <a:t>10</a:t>
            </a:fld>
            <a:endParaRPr lang="en-US" altLang="en-US">
              <a:solidFill>
                <a:srgbClr val="89898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719900" y="1115122"/>
            <a:ext cx="7704000" cy="3517028"/>
          </a:xfrm>
        </p:spPr>
        <p:txBody>
          <a:bodyPr/>
          <a:lstStyle/>
          <a:p>
            <a:r>
              <a:rPr lang="en-US" dirty="0"/>
              <a:t>Categorical Feature  (Output variable)</a:t>
            </a:r>
            <a:endParaRPr lang="en-GB" dirty="0"/>
          </a:p>
        </p:txBody>
      </p:sp>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GB" dirty="0"/>
              <a:t>Patient Status - Pie Chart</a:t>
            </a:r>
          </a:p>
        </p:txBody>
      </p:sp>
      <p:pic>
        <p:nvPicPr>
          <p:cNvPr id="5" name="Picture 4">
            <a:extLst>
              <a:ext uri="{FF2B5EF4-FFF2-40B4-BE49-F238E27FC236}">
                <a16:creationId xmlns:a16="http://schemas.microsoft.com/office/drawing/2014/main" id="{BBE94A6E-A10B-8D07-5DD3-C735117AE183}"/>
              </a:ext>
            </a:extLst>
          </p:cNvPr>
          <p:cNvPicPr>
            <a:picLocks noChangeAspect="1"/>
          </p:cNvPicPr>
          <p:nvPr/>
        </p:nvPicPr>
        <p:blipFill>
          <a:blip r:embed="rId2"/>
          <a:stretch>
            <a:fillRect/>
          </a:stretch>
        </p:blipFill>
        <p:spPr>
          <a:xfrm>
            <a:off x="2603922" y="1627773"/>
            <a:ext cx="5047357" cy="3234126"/>
          </a:xfrm>
          <a:prstGeom prst="rect">
            <a:avLst/>
          </a:prstGeom>
        </p:spPr>
      </p:pic>
    </p:spTree>
    <p:extLst>
      <p:ext uri="{BB962C8B-B14F-4D97-AF65-F5344CB8AC3E}">
        <p14:creationId xmlns:p14="http://schemas.microsoft.com/office/powerpoint/2010/main" val="1877700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262700" y="859446"/>
            <a:ext cx="4385500" cy="4028378"/>
          </a:xfrm>
        </p:spPr>
        <p:txBody>
          <a:bodyPr/>
          <a:lstStyle/>
          <a:p>
            <a:r>
              <a:rPr lang="en-US" dirty="0"/>
              <a:t>Continuous Feature</a:t>
            </a:r>
          </a:p>
          <a:p>
            <a:pPr marL="139700" indent="0">
              <a:buNone/>
            </a:pPr>
            <a:endParaRPr lang="en-US" b="1" dirty="0"/>
          </a:p>
          <a:p>
            <a:pPr marL="139700" indent="0">
              <a:buNone/>
            </a:pPr>
            <a:r>
              <a:rPr lang="en-US" b="1" dirty="0"/>
              <a:t>Observations</a:t>
            </a:r>
          </a:p>
          <a:p>
            <a:endParaRPr lang="en-US" dirty="0"/>
          </a:p>
          <a:p>
            <a:r>
              <a:rPr lang="en-US" sz="1600" dirty="0"/>
              <a:t>More common in 45-65</a:t>
            </a:r>
          </a:p>
          <a:p>
            <a:endParaRPr lang="en-US" sz="1600" dirty="0"/>
          </a:p>
          <a:p>
            <a:r>
              <a:rPr lang="en-US" sz="1600" dirty="0"/>
              <a:t>Less chances &lt; 35</a:t>
            </a:r>
          </a:p>
          <a:p>
            <a:endParaRPr lang="en-US" sz="1600" dirty="0"/>
          </a:p>
          <a:p>
            <a:r>
              <a:rPr lang="en-US" sz="1600" dirty="0"/>
              <a:t>Useful for awareness campaigns</a:t>
            </a:r>
          </a:p>
          <a:p>
            <a:endParaRPr lang="en-US" sz="1600" dirty="0"/>
          </a:p>
          <a:p>
            <a:r>
              <a:rPr lang="en-US" sz="1600" dirty="0"/>
              <a:t>&gt; Age = &gt; Awareness</a:t>
            </a:r>
          </a:p>
          <a:p>
            <a:pPr marL="139700" indent="0">
              <a:buNone/>
            </a:pPr>
            <a:r>
              <a:rPr lang="en-US" dirty="0"/>
              <a:t> </a:t>
            </a:r>
            <a:endParaRPr lang="en-GB" dirty="0"/>
          </a:p>
        </p:txBody>
      </p:sp>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GB" sz="3000" dirty="0"/>
              <a:t>Age Distribution - Histogram Chart</a:t>
            </a:r>
          </a:p>
        </p:txBody>
      </p:sp>
      <p:pic>
        <p:nvPicPr>
          <p:cNvPr id="6" name="Picture 5">
            <a:extLst>
              <a:ext uri="{FF2B5EF4-FFF2-40B4-BE49-F238E27FC236}">
                <a16:creationId xmlns:a16="http://schemas.microsoft.com/office/drawing/2014/main" id="{8AF3B89F-3977-F639-C5BE-FCD3D57C5F14}"/>
              </a:ext>
            </a:extLst>
          </p:cNvPr>
          <p:cNvPicPr>
            <a:picLocks noChangeAspect="1"/>
          </p:cNvPicPr>
          <p:nvPr/>
        </p:nvPicPr>
        <p:blipFill>
          <a:blip r:embed="rId2"/>
          <a:stretch>
            <a:fillRect/>
          </a:stretch>
        </p:blipFill>
        <p:spPr>
          <a:xfrm>
            <a:off x="4831484" y="973891"/>
            <a:ext cx="4236316" cy="3195717"/>
          </a:xfrm>
          <a:prstGeom prst="rect">
            <a:avLst/>
          </a:prstGeom>
        </p:spPr>
      </p:pic>
    </p:spTree>
    <p:extLst>
      <p:ext uri="{BB962C8B-B14F-4D97-AF65-F5344CB8AC3E}">
        <p14:creationId xmlns:p14="http://schemas.microsoft.com/office/powerpoint/2010/main" val="1979395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227248" y="824175"/>
            <a:ext cx="4081346" cy="3858417"/>
          </a:xfrm>
        </p:spPr>
        <p:txBody>
          <a:bodyPr/>
          <a:lstStyle/>
          <a:p>
            <a:r>
              <a:rPr lang="en-US" dirty="0"/>
              <a:t>Categorical Feature</a:t>
            </a:r>
          </a:p>
          <a:p>
            <a:pPr marL="139700" indent="0">
              <a:buNone/>
            </a:pPr>
            <a:endParaRPr lang="en-US" b="1" dirty="0"/>
          </a:p>
          <a:p>
            <a:pPr marL="139700" indent="0">
              <a:buNone/>
            </a:pPr>
            <a:r>
              <a:rPr lang="en-US" b="1" dirty="0"/>
              <a:t>Observations</a:t>
            </a:r>
          </a:p>
          <a:p>
            <a:pPr>
              <a:lnSpc>
                <a:spcPct val="150000"/>
              </a:lnSpc>
            </a:pPr>
            <a:r>
              <a:rPr lang="en-US" sz="1800" dirty="0"/>
              <a:t>Menopausal vs Tumor Size</a:t>
            </a:r>
          </a:p>
          <a:p>
            <a:pPr>
              <a:lnSpc>
                <a:spcPct val="150000"/>
              </a:lnSpc>
            </a:pPr>
            <a:r>
              <a:rPr lang="en-US" sz="1800" dirty="0"/>
              <a:t>Same trend for both</a:t>
            </a:r>
          </a:p>
          <a:p>
            <a:pPr>
              <a:lnSpc>
                <a:spcPct val="150000"/>
              </a:lnSpc>
            </a:pPr>
            <a:r>
              <a:rPr lang="en-US" sz="1800" dirty="0"/>
              <a:t>More chances of bigger tumor with post menopause</a:t>
            </a:r>
          </a:p>
          <a:p>
            <a:pPr>
              <a:lnSpc>
                <a:spcPct val="150000"/>
              </a:lnSpc>
            </a:pPr>
            <a:r>
              <a:rPr lang="en-US" sz="1800" dirty="0"/>
              <a:t>Post menopause is slightly more likely to have bigger tumor size.</a:t>
            </a:r>
          </a:p>
        </p:txBody>
      </p:sp>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GB" sz="3000" dirty="0"/>
              <a:t>Menopausal Status - Box Chart</a:t>
            </a:r>
          </a:p>
        </p:txBody>
      </p:sp>
      <p:pic>
        <p:nvPicPr>
          <p:cNvPr id="5" name="Picture 4">
            <a:extLst>
              <a:ext uri="{FF2B5EF4-FFF2-40B4-BE49-F238E27FC236}">
                <a16:creationId xmlns:a16="http://schemas.microsoft.com/office/drawing/2014/main" id="{05CE07FD-4C89-6AC2-C0FB-DEA120D2819D}"/>
              </a:ext>
            </a:extLst>
          </p:cNvPr>
          <p:cNvPicPr>
            <a:picLocks noChangeAspect="1"/>
          </p:cNvPicPr>
          <p:nvPr/>
        </p:nvPicPr>
        <p:blipFill>
          <a:blip r:embed="rId2"/>
          <a:stretch>
            <a:fillRect/>
          </a:stretch>
        </p:blipFill>
        <p:spPr>
          <a:xfrm>
            <a:off x="4572000" y="1263805"/>
            <a:ext cx="4416522" cy="3173265"/>
          </a:xfrm>
          <a:prstGeom prst="rect">
            <a:avLst/>
          </a:prstGeom>
        </p:spPr>
      </p:pic>
    </p:spTree>
    <p:extLst>
      <p:ext uri="{BB962C8B-B14F-4D97-AF65-F5344CB8AC3E}">
        <p14:creationId xmlns:p14="http://schemas.microsoft.com/office/powerpoint/2010/main" val="4009609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446049" y="921834"/>
            <a:ext cx="4073339" cy="3710316"/>
          </a:xfrm>
        </p:spPr>
        <p:txBody>
          <a:bodyPr/>
          <a:lstStyle/>
          <a:p>
            <a:r>
              <a:rPr lang="en-US" dirty="0"/>
              <a:t>Continuous Feature</a:t>
            </a:r>
          </a:p>
          <a:p>
            <a:pPr marL="139700" indent="0">
              <a:buNone/>
            </a:pPr>
            <a:endParaRPr lang="en-US" b="1" dirty="0"/>
          </a:p>
          <a:p>
            <a:pPr marL="139700" indent="0">
              <a:spcAft>
                <a:spcPts val="600"/>
              </a:spcAft>
              <a:buNone/>
            </a:pPr>
            <a:r>
              <a:rPr lang="en-US" b="1" dirty="0"/>
              <a:t>Observations</a:t>
            </a:r>
          </a:p>
          <a:p>
            <a:r>
              <a:rPr lang="en-US" sz="1400" dirty="0"/>
              <a:t>Young girls are most likely to have reoccurrence of tumor!!!</a:t>
            </a:r>
          </a:p>
          <a:p>
            <a:pPr lvl="1"/>
            <a:r>
              <a:rPr lang="en-US" sz="1100" dirty="0"/>
              <a:t>Wrong Data!!!!</a:t>
            </a:r>
          </a:p>
          <a:p>
            <a:pPr lvl="1"/>
            <a:endParaRPr lang="en-US" sz="1100" dirty="0"/>
          </a:p>
          <a:p>
            <a:r>
              <a:rPr lang="en-US" sz="1400" dirty="0"/>
              <a:t>Chances of reoccurrence or survival are more for middle-aged women.</a:t>
            </a:r>
          </a:p>
          <a:p>
            <a:endParaRPr lang="en-US" sz="1400" dirty="0"/>
          </a:p>
          <a:p>
            <a:r>
              <a:rPr lang="en-US" sz="1400" dirty="0"/>
              <a:t>More chances of reoccurrence for older women</a:t>
            </a:r>
          </a:p>
        </p:txBody>
      </p:sp>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US" sz="3000" dirty="0"/>
              <a:t>Patient Status With Age - Line Chart</a:t>
            </a:r>
            <a:endParaRPr lang="en-GB" sz="3000" dirty="0"/>
          </a:p>
        </p:txBody>
      </p:sp>
      <p:pic>
        <p:nvPicPr>
          <p:cNvPr id="6" name="Picture 5">
            <a:extLst>
              <a:ext uri="{FF2B5EF4-FFF2-40B4-BE49-F238E27FC236}">
                <a16:creationId xmlns:a16="http://schemas.microsoft.com/office/drawing/2014/main" id="{6B422CB0-8C0E-DC05-BF1E-F6A2FCDCF368}"/>
              </a:ext>
            </a:extLst>
          </p:cNvPr>
          <p:cNvPicPr>
            <a:picLocks noChangeAspect="1"/>
          </p:cNvPicPr>
          <p:nvPr/>
        </p:nvPicPr>
        <p:blipFill>
          <a:blip r:embed="rId2"/>
          <a:stretch>
            <a:fillRect/>
          </a:stretch>
        </p:blipFill>
        <p:spPr>
          <a:xfrm>
            <a:off x="4624613" y="1293614"/>
            <a:ext cx="4409749" cy="3137137"/>
          </a:xfrm>
          <a:prstGeom prst="rect">
            <a:avLst/>
          </a:prstGeom>
        </p:spPr>
      </p:pic>
    </p:spTree>
    <p:extLst>
      <p:ext uri="{BB962C8B-B14F-4D97-AF65-F5344CB8AC3E}">
        <p14:creationId xmlns:p14="http://schemas.microsoft.com/office/powerpoint/2010/main" val="3097433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GB" sz="3000" dirty="0"/>
              <a:t>Finding Outliers</a:t>
            </a:r>
          </a:p>
        </p:txBody>
      </p:sp>
      <p:pic>
        <p:nvPicPr>
          <p:cNvPr id="5" name="Picture 4">
            <a:extLst>
              <a:ext uri="{FF2B5EF4-FFF2-40B4-BE49-F238E27FC236}">
                <a16:creationId xmlns:a16="http://schemas.microsoft.com/office/drawing/2014/main" id="{32AD238D-E9E1-C557-2DDA-D2249F30DD38}"/>
              </a:ext>
            </a:extLst>
          </p:cNvPr>
          <p:cNvPicPr>
            <a:picLocks noChangeAspect="1"/>
          </p:cNvPicPr>
          <p:nvPr/>
        </p:nvPicPr>
        <p:blipFill>
          <a:blip r:embed="rId2"/>
          <a:stretch>
            <a:fillRect/>
          </a:stretch>
        </p:blipFill>
        <p:spPr>
          <a:xfrm>
            <a:off x="931461" y="1236173"/>
            <a:ext cx="7280877" cy="2906680"/>
          </a:xfrm>
          <a:prstGeom prst="rect">
            <a:avLst/>
          </a:prstGeom>
        </p:spPr>
      </p:pic>
    </p:spTree>
    <p:extLst>
      <p:ext uri="{BB962C8B-B14F-4D97-AF65-F5344CB8AC3E}">
        <p14:creationId xmlns:p14="http://schemas.microsoft.com/office/powerpoint/2010/main" val="3855352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719900" y="550127"/>
            <a:ext cx="7704000" cy="4534829"/>
          </a:xfrm>
        </p:spPr>
        <p:txBody>
          <a:bodyPr/>
          <a:lstStyle/>
          <a:p>
            <a:pPr marL="139700" indent="0">
              <a:buNone/>
            </a:pPr>
            <a:r>
              <a:rPr lang="en-US" b="1" dirty="0"/>
              <a:t>Observations</a:t>
            </a:r>
          </a:p>
          <a:p>
            <a:endParaRPr lang="en-US" dirty="0"/>
          </a:p>
          <a:p>
            <a:r>
              <a:rPr lang="en-US" dirty="0"/>
              <a:t>Age has an outlier! </a:t>
            </a:r>
          </a:p>
          <a:p>
            <a:pPr lvl="1"/>
            <a:r>
              <a:rPr lang="en-US" dirty="0"/>
              <a:t>&lt;25 years old rare case!   </a:t>
            </a:r>
          </a:p>
          <a:p>
            <a:pPr lvl="1"/>
            <a:r>
              <a:rPr lang="en-US" dirty="0"/>
              <a:t>Could be due to some other medical conditions</a:t>
            </a:r>
          </a:p>
          <a:p>
            <a:pPr lvl="1"/>
            <a:r>
              <a:rPr lang="en-US" dirty="0"/>
              <a:t>Including this rare case could affect our model’s learning</a:t>
            </a:r>
          </a:p>
          <a:p>
            <a:endParaRPr lang="en-US" dirty="0"/>
          </a:p>
          <a:p>
            <a:endParaRPr lang="en-US" dirty="0"/>
          </a:p>
        </p:txBody>
      </p:sp>
      <p:pic>
        <p:nvPicPr>
          <p:cNvPr id="5" name="Picture 4">
            <a:extLst>
              <a:ext uri="{FF2B5EF4-FFF2-40B4-BE49-F238E27FC236}">
                <a16:creationId xmlns:a16="http://schemas.microsoft.com/office/drawing/2014/main" id="{32AD238D-E9E1-C557-2DDA-D2249F30DD38}"/>
              </a:ext>
            </a:extLst>
          </p:cNvPr>
          <p:cNvPicPr>
            <a:picLocks noChangeAspect="1"/>
          </p:cNvPicPr>
          <p:nvPr/>
        </p:nvPicPr>
        <p:blipFill>
          <a:blip r:embed="rId2"/>
          <a:stretch>
            <a:fillRect/>
          </a:stretch>
        </p:blipFill>
        <p:spPr>
          <a:xfrm>
            <a:off x="2283242" y="2571750"/>
            <a:ext cx="6032244" cy="2408199"/>
          </a:xfrm>
          <a:prstGeom prst="rect">
            <a:avLst/>
          </a:prstGeom>
        </p:spPr>
      </p:pic>
    </p:spTree>
    <p:extLst>
      <p:ext uri="{BB962C8B-B14F-4D97-AF65-F5344CB8AC3E}">
        <p14:creationId xmlns:p14="http://schemas.microsoft.com/office/powerpoint/2010/main" val="1876045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719900" y="267629"/>
            <a:ext cx="5112864" cy="4817327"/>
          </a:xfrm>
        </p:spPr>
        <p:txBody>
          <a:bodyPr/>
          <a:lstStyle/>
          <a:p>
            <a:pPr marL="139700" indent="0">
              <a:buNone/>
            </a:pPr>
            <a:r>
              <a:rPr lang="en-US" b="1" dirty="0"/>
              <a:t>Observations</a:t>
            </a:r>
          </a:p>
          <a:p>
            <a:pPr marL="139700" indent="0">
              <a:buNone/>
            </a:pPr>
            <a:endParaRPr lang="en-US" dirty="0"/>
          </a:p>
          <a:p>
            <a:r>
              <a:rPr lang="en-US" dirty="0"/>
              <a:t>The tumor size varies between 0 to 55. </a:t>
            </a:r>
          </a:p>
          <a:p>
            <a:pPr lvl="1"/>
            <a:r>
              <a:rPr lang="en-US" dirty="0"/>
              <a:t>Some patients show tumor size &gt;55</a:t>
            </a:r>
          </a:p>
          <a:p>
            <a:pPr lvl="1"/>
            <a:r>
              <a:rPr lang="en-US" dirty="0"/>
              <a:t>This is maybe due to late diagnose</a:t>
            </a:r>
          </a:p>
          <a:p>
            <a:pPr lvl="1"/>
            <a:r>
              <a:rPr lang="en-US" dirty="0"/>
              <a:t>Other medical conditions</a:t>
            </a:r>
          </a:p>
          <a:p>
            <a:pPr lvl="1"/>
            <a:r>
              <a:rPr lang="en-US" dirty="0"/>
              <a:t>Wrong treatment</a:t>
            </a:r>
          </a:p>
          <a:p>
            <a:pPr lvl="1"/>
            <a:r>
              <a:rPr lang="en-US" dirty="0"/>
              <a:t>Age factor</a:t>
            </a:r>
          </a:p>
          <a:p>
            <a:endParaRPr lang="en-US" dirty="0"/>
          </a:p>
          <a:p>
            <a:endParaRPr lang="en-US" dirty="0"/>
          </a:p>
        </p:txBody>
      </p:sp>
      <p:pic>
        <p:nvPicPr>
          <p:cNvPr id="5" name="Picture 4">
            <a:extLst>
              <a:ext uri="{FF2B5EF4-FFF2-40B4-BE49-F238E27FC236}">
                <a16:creationId xmlns:a16="http://schemas.microsoft.com/office/drawing/2014/main" id="{32AD238D-E9E1-C557-2DDA-D2249F30DD38}"/>
              </a:ext>
            </a:extLst>
          </p:cNvPr>
          <p:cNvPicPr>
            <a:picLocks noChangeAspect="1"/>
          </p:cNvPicPr>
          <p:nvPr/>
        </p:nvPicPr>
        <p:blipFill>
          <a:blip r:embed="rId2"/>
          <a:stretch>
            <a:fillRect/>
          </a:stretch>
        </p:blipFill>
        <p:spPr>
          <a:xfrm>
            <a:off x="2955187" y="2571750"/>
            <a:ext cx="6032244" cy="2408199"/>
          </a:xfrm>
          <a:prstGeom prst="rect">
            <a:avLst/>
          </a:prstGeom>
        </p:spPr>
      </p:pic>
    </p:spTree>
    <p:extLst>
      <p:ext uri="{BB962C8B-B14F-4D97-AF65-F5344CB8AC3E}">
        <p14:creationId xmlns:p14="http://schemas.microsoft.com/office/powerpoint/2010/main" val="3805497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259B39-5C8A-598C-EE76-30D7758E664C}"/>
              </a:ext>
            </a:extLst>
          </p:cNvPr>
          <p:cNvSpPr>
            <a:spLocks noGrp="1"/>
          </p:cNvSpPr>
          <p:nvPr>
            <p:ph type="body" idx="1"/>
          </p:nvPr>
        </p:nvSpPr>
        <p:spPr>
          <a:xfrm>
            <a:off x="359681" y="86887"/>
            <a:ext cx="7704000" cy="2580114"/>
          </a:xfrm>
        </p:spPr>
        <p:txBody>
          <a:bodyPr/>
          <a:lstStyle/>
          <a:p>
            <a:pPr marL="139700" indent="0">
              <a:buNone/>
            </a:pPr>
            <a:r>
              <a:rPr lang="en-US" b="1" dirty="0"/>
              <a:t>Observations</a:t>
            </a:r>
          </a:p>
          <a:p>
            <a:pPr marL="139700" indent="0">
              <a:buNone/>
            </a:pPr>
            <a:endParaRPr lang="en-US" dirty="0"/>
          </a:p>
          <a:p>
            <a:r>
              <a:rPr lang="en-US" dirty="0"/>
              <a:t>The number of nodes between 0 to 18. </a:t>
            </a:r>
          </a:p>
          <a:p>
            <a:pPr lvl="1"/>
            <a:r>
              <a:rPr lang="en-US" dirty="0"/>
              <a:t>Some patients have nodes &gt;18</a:t>
            </a:r>
          </a:p>
          <a:p>
            <a:pPr lvl="1"/>
            <a:r>
              <a:rPr lang="en-US" dirty="0"/>
              <a:t>This is maybe due to late diagnose</a:t>
            </a:r>
          </a:p>
          <a:p>
            <a:pPr lvl="1"/>
            <a:r>
              <a:rPr lang="en-US" dirty="0"/>
              <a:t>Body type, Obesity level, lifestyle, ethnicity</a:t>
            </a:r>
          </a:p>
          <a:p>
            <a:pPr lvl="1"/>
            <a:r>
              <a:rPr lang="en-US" dirty="0"/>
              <a:t>Other medical conditions</a:t>
            </a:r>
          </a:p>
          <a:p>
            <a:pPr lvl="1"/>
            <a:r>
              <a:rPr lang="en-US" dirty="0"/>
              <a:t>Age factor</a:t>
            </a:r>
          </a:p>
        </p:txBody>
      </p:sp>
      <p:pic>
        <p:nvPicPr>
          <p:cNvPr id="5" name="Picture 4">
            <a:extLst>
              <a:ext uri="{FF2B5EF4-FFF2-40B4-BE49-F238E27FC236}">
                <a16:creationId xmlns:a16="http://schemas.microsoft.com/office/drawing/2014/main" id="{32AD238D-E9E1-C557-2DDA-D2249F30DD38}"/>
              </a:ext>
            </a:extLst>
          </p:cNvPr>
          <p:cNvPicPr>
            <a:picLocks noChangeAspect="1"/>
          </p:cNvPicPr>
          <p:nvPr/>
        </p:nvPicPr>
        <p:blipFill>
          <a:blip r:embed="rId2"/>
          <a:stretch>
            <a:fillRect/>
          </a:stretch>
        </p:blipFill>
        <p:spPr>
          <a:xfrm>
            <a:off x="3052169" y="2735301"/>
            <a:ext cx="6032244" cy="2408199"/>
          </a:xfrm>
          <a:prstGeom prst="rect">
            <a:avLst/>
          </a:prstGeom>
        </p:spPr>
      </p:pic>
    </p:spTree>
    <p:extLst>
      <p:ext uri="{BB962C8B-B14F-4D97-AF65-F5344CB8AC3E}">
        <p14:creationId xmlns:p14="http://schemas.microsoft.com/office/powerpoint/2010/main" val="1460203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73302-4375-FAE9-833E-A58FCAA84418}"/>
              </a:ext>
            </a:extLst>
          </p:cNvPr>
          <p:cNvSpPr>
            <a:spLocks noGrp="1"/>
          </p:cNvSpPr>
          <p:nvPr>
            <p:ph type="title"/>
          </p:nvPr>
        </p:nvSpPr>
        <p:spPr>
          <a:xfrm>
            <a:off x="720000" y="169961"/>
            <a:ext cx="7704000" cy="572700"/>
          </a:xfrm>
        </p:spPr>
        <p:txBody>
          <a:bodyPr/>
          <a:lstStyle/>
          <a:p>
            <a:r>
              <a:rPr lang="en-GB" sz="3000" dirty="0"/>
              <a:t>Fixing Outliers</a:t>
            </a:r>
          </a:p>
        </p:txBody>
      </p:sp>
      <p:pic>
        <p:nvPicPr>
          <p:cNvPr id="6" name="Picture 5">
            <a:extLst>
              <a:ext uri="{FF2B5EF4-FFF2-40B4-BE49-F238E27FC236}">
                <a16:creationId xmlns:a16="http://schemas.microsoft.com/office/drawing/2014/main" id="{70703D52-22EB-CB70-CC3B-0EB42C84A153}"/>
              </a:ext>
            </a:extLst>
          </p:cNvPr>
          <p:cNvPicPr>
            <a:picLocks noChangeAspect="1"/>
          </p:cNvPicPr>
          <p:nvPr/>
        </p:nvPicPr>
        <p:blipFill>
          <a:blip r:embed="rId2"/>
          <a:stretch>
            <a:fillRect/>
          </a:stretch>
        </p:blipFill>
        <p:spPr>
          <a:xfrm>
            <a:off x="871988" y="1087462"/>
            <a:ext cx="7399824" cy="2968576"/>
          </a:xfrm>
          <a:prstGeom prst="rect">
            <a:avLst/>
          </a:prstGeom>
        </p:spPr>
      </p:pic>
    </p:spTree>
    <p:extLst>
      <p:ext uri="{BB962C8B-B14F-4D97-AF65-F5344CB8AC3E}">
        <p14:creationId xmlns:p14="http://schemas.microsoft.com/office/powerpoint/2010/main" val="2068122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977EF-EBA2-EC38-38F3-AAADC90B2690}"/>
              </a:ext>
            </a:extLst>
          </p:cNvPr>
          <p:cNvSpPr>
            <a:spLocks noGrp="1"/>
          </p:cNvSpPr>
          <p:nvPr>
            <p:ph type="ctrTitle"/>
          </p:nvPr>
        </p:nvSpPr>
        <p:spPr/>
        <p:txBody>
          <a:bodyPr/>
          <a:lstStyle/>
          <a:p>
            <a:r>
              <a:rPr lang="en-GB" b="1" i="0" dirty="0">
                <a:solidFill>
                  <a:srgbClr val="202124"/>
                </a:solidFill>
                <a:effectLst/>
                <a:latin typeface="+mn-lt"/>
              </a:rPr>
              <a:t>EDA on Breast Cancer dataset</a:t>
            </a:r>
            <a:endParaRPr lang="en-GB" dirty="0">
              <a:latin typeface="+mn-lt"/>
            </a:endParaRPr>
          </a:p>
        </p:txBody>
      </p:sp>
      <p:sp>
        <p:nvSpPr>
          <p:cNvPr id="3" name="Subtitle 2">
            <a:extLst>
              <a:ext uri="{FF2B5EF4-FFF2-40B4-BE49-F238E27FC236}">
                <a16:creationId xmlns:a16="http://schemas.microsoft.com/office/drawing/2014/main" id="{6D2A2FC0-73D0-27CB-77AF-21BB212A42B1}"/>
              </a:ext>
            </a:extLst>
          </p:cNvPr>
          <p:cNvSpPr>
            <a:spLocks noGrp="1"/>
          </p:cNvSpPr>
          <p:nvPr>
            <p:ph type="subTitle" idx="1"/>
          </p:nvPr>
        </p:nvSpPr>
        <p:spPr/>
        <p:txBody>
          <a:bodyPr/>
          <a:lstStyle/>
          <a:p>
            <a:r>
              <a:rPr lang="en-US" dirty="0"/>
              <a:t>A practical Example</a:t>
            </a:r>
            <a:endParaRPr lang="en-GB" dirty="0"/>
          </a:p>
        </p:txBody>
      </p:sp>
    </p:spTree>
    <p:extLst>
      <p:ext uri="{BB962C8B-B14F-4D97-AF65-F5344CB8AC3E}">
        <p14:creationId xmlns:p14="http://schemas.microsoft.com/office/powerpoint/2010/main" val="4553479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9143999" cy="1181966"/>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642" cy="1181595"/>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9144001" cy="1180732"/>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ED5C262E-28BF-0E6A-990E-A1BA791C08F3}"/>
              </a:ext>
            </a:extLst>
          </p:cNvPr>
          <p:cNvSpPr>
            <a:spLocks noGrp="1"/>
          </p:cNvSpPr>
          <p:nvPr>
            <p:ph type="title"/>
          </p:nvPr>
        </p:nvSpPr>
        <p:spPr>
          <a:xfrm>
            <a:off x="524784" y="186028"/>
            <a:ext cx="5297791" cy="869400"/>
          </a:xfrm>
        </p:spPr>
        <p:txBody>
          <a:bodyPr vert="horz" lIns="91440" tIns="45720" rIns="91440" bIns="45720" rtlCol="0" anchor="ctr">
            <a:normAutofit/>
          </a:bodyPr>
          <a:lstStyle/>
          <a:p>
            <a:pPr algn="l" defTabSz="914400">
              <a:spcBef>
                <a:spcPct val="0"/>
              </a:spcBef>
            </a:pPr>
            <a:r>
              <a:rPr lang="en-US" sz="3000" kern="1200">
                <a:solidFill>
                  <a:srgbClr val="FFFFFF"/>
                </a:solidFill>
                <a:latin typeface="+mj-lt"/>
                <a:ea typeface="+mj-ea"/>
                <a:cs typeface="+mj-cs"/>
              </a:rPr>
              <a:t>Machine Learning - Workflow</a:t>
            </a:r>
          </a:p>
        </p:txBody>
      </p:sp>
      <p:pic>
        <p:nvPicPr>
          <p:cNvPr id="1026" name="Picture 2" descr="A diagram of a data flow&#10;&#10;Description automatically generated">
            <a:extLst>
              <a:ext uri="{FF2B5EF4-FFF2-40B4-BE49-F238E27FC236}">
                <a16:creationId xmlns:a16="http://schemas.microsoft.com/office/drawing/2014/main" id="{D127A70E-1ACC-46CA-F555-A82715678C9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84828" y="1187659"/>
            <a:ext cx="6697265" cy="38450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43EC8D8-778C-B6C9-38EA-CF882AC80582}"/>
              </a:ext>
            </a:extLst>
          </p:cNvPr>
          <p:cNvSpPr txBox="1"/>
          <p:nvPr/>
        </p:nvSpPr>
        <p:spPr>
          <a:xfrm>
            <a:off x="7750239" y="4950998"/>
            <a:ext cx="1281545" cy="200055"/>
          </a:xfrm>
          <a:prstGeom prst="rect">
            <a:avLst/>
          </a:prstGeom>
          <a:noFill/>
        </p:spPr>
        <p:txBody>
          <a:bodyPr wrap="square">
            <a:spAutoFit/>
          </a:bodyPr>
          <a:lstStyle/>
          <a:p>
            <a:r>
              <a:rPr lang="en-GB" sz="700" b="0" i="0" dirty="0">
                <a:solidFill>
                  <a:srgbClr val="555555"/>
                </a:solidFill>
                <a:effectLst/>
                <a:highlight>
                  <a:srgbClr val="FFFFFF"/>
                </a:highlight>
                <a:latin typeface="Roboto" panose="02000000000000000000" pitchFamily="2" charset="0"/>
              </a:rPr>
              <a:t>DOI:</a:t>
            </a:r>
            <a:r>
              <a:rPr lang="en-GB" sz="700" b="0" i="0" u="sng" dirty="0">
                <a:effectLst/>
                <a:highlight>
                  <a:srgbClr val="FFFFFF"/>
                </a:highlight>
                <a:latin typeface="Roboto" panose="02000000000000000000" pitchFamily="2" charset="0"/>
                <a:hlinkClick r:id="rId3"/>
              </a:rPr>
              <a:t>10.3390/en15072602</a:t>
            </a:r>
            <a:endParaRPr lang="en-GB" sz="700" dirty="0"/>
          </a:p>
        </p:txBody>
      </p:sp>
    </p:spTree>
    <p:extLst>
      <p:ext uri="{BB962C8B-B14F-4D97-AF65-F5344CB8AC3E}">
        <p14:creationId xmlns:p14="http://schemas.microsoft.com/office/powerpoint/2010/main" val="2469541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D581B04-5E38-8B64-F1BC-B384ED7CD642}"/>
              </a:ext>
            </a:extLst>
          </p:cNvPr>
          <p:cNvSpPr>
            <a:spLocks noGrp="1"/>
          </p:cNvSpPr>
          <p:nvPr>
            <p:ph type="body" idx="1"/>
          </p:nvPr>
        </p:nvSpPr>
        <p:spPr>
          <a:xfrm>
            <a:off x="720000" y="1110887"/>
            <a:ext cx="7704000" cy="3098700"/>
          </a:xfrm>
        </p:spPr>
        <p:txBody>
          <a:bodyPr/>
          <a:lstStyle/>
          <a:p>
            <a:r>
              <a:rPr lang="en-US" dirty="0"/>
              <a:t>Logistic Regression</a:t>
            </a:r>
          </a:p>
          <a:p>
            <a:endParaRPr lang="en-US" dirty="0"/>
          </a:p>
          <a:p>
            <a:r>
              <a:rPr lang="en-US" dirty="0"/>
              <a:t>Accuracy: 76%</a:t>
            </a:r>
          </a:p>
          <a:p>
            <a:r>
              <a:rPr lang="en-US" dirty="0"/>
              <a:t>Precision: 82%</a:t>
            </a:r>
          </a:p>
          <a:p>
            <a:r>
              <a:rPr lang="en-US" dirty="0"/>
              <a:t>Recall: 68%</a:t>
            </a:r>
          </a:p>
          <a:p>
            <a:r>
              <a:rPr lang="en-US" dirty="0"/>
              <a:t>F1-Score: 75%</a:t>
            </a:r>
          </a:p>
          <a:p>
            <a:endParaRPr lang="en-US" dirty="0"/>
          </a:p>
          <a:p>
            <a:r>
              <a:rPr lang="en-US" dirty="0"/>
              <a:t>Model Explainability!!!!</a:t>
            </a:r>
          </a:p>
          <a:p>
            <a:pPr lvl="1"/>
            <a:r>
              <a:rPr lang="en-US" dirty="0"/>
              <a:t>Insight into model learning!</a:t>
            </a:r>
          </a:p>
          <a:p>
            <a:pPr lvl="1"/>
            <a:r>
              <a:rPr lang="en-US" dirty="0"/>
              <a:t>What features are more important for our model?</a:t>
            </a:r>
          </a:p>
          <a:p>
            <a:pPr lvl="1"/>
            <a:r>
              <a:rPr lang="en-US" dirty="0"/>
              <a:t>A great source of validating our model’s learning!!!</a:t>
            </a:r>
            <a:endParaRPr lang="en-GB" dirty="0"/>
          </a:p>
        </p:txBody>
      </p:sp>
      <p:sp>
        <p:nvSpPr>
          <p:cNvPr id="2" name="Title 1">
            <a:extLst>
              <a:ext uri="{FF2B5EF4-FFF2-40B4-BE49-F238E27FC236}">
                <a16:creationId xmlns:a16="http://schemas.microsoft.com/office/drawing/2014/main" id="{698AE26E-3308-EBBE-C64A-622C1E8D1C82}"/>
              </a:ext>
            </a:extLst>
          </p:cNvPr>
          <p:cNvSpPr>
            <a:spLocks noGrp="1"/>
          </p:cNvSpPr>
          <p:nvPr>
            <p:ph type="title"/>
          </p:nvPr>
        </p:nvSpPr>
        <p:spPr>
          <a:xfrm>
            <a:off x="720000" y="161007"/>
            <a:ext cx="7704000" cy="572700"/>
          </a:xfrm>
        </p:spPr>
        <p:txBody>
          <a:bodyPr/>
          <a:lstStyle/>
          <a:p>
            <a:r>
              <a:rPr lang="en-US" dirty="0"/>
              <a:t>Model Training</a:t>
            </a:r>
            <a:endParaRPr lang="en-GB" dirty="0"/>
          </a:p>
        </p:txBody>
      </p:sp>
    </p:spTree>
    <p:extLst>
      <p:ext uri="{BB962C8B-B14F-4D97-AF65-F5344CB8AC3E}">
        <p14:creationId xmlns:p14="http://schemas.microsoft.com/office/powerpoint/2010/main" val="16466530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6571" y="935831"/>
            <a:ext cx="6858000" cy="2255585"/>
          </a:xfrm>
          <a:prstGeom prst="rect">
            <a:avLst/>
          </a:prstGeom>
          <a:solidFill>
            <a:schemeClr val="bg1"/>
          </a:solidFill>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itle 3">
            <a:extLst>
              <a:ext uri="{FF2B5EF4-FFF2-40B4-BE49-F238E27FC236}">
                <a16:creationId xmlns:a16="http://schemas.microsoft.com/office/drawing/2014/main" id="{3CC91C5F-9B16-8174-F98E-5283F9F51CD1}"/>
              </a:ext>
            </a:extLst>
          </p:cNvPr>
          <p:cNvSpPr>
            <a:spLocks noGrp="1"/>
          </p:cNvSpPr>
          <p:nvPr>
            <p:ph type="ctrTitle"/>
          </p:nvPr>
        </p:nvSpPr>
        <p:spPr>
          <a:xfrm>
            <a:off x="1353741" y="1081629"/>
            <a:ext cx="6436518" cy="1632996"/>
          </a:xfrm>
        </p:spPr>
        <p:txBody>
          <a:bodyPr anchor="ctr">
            <a:normAutofit/>
          </a:bodyPr>
          <a:lstStyle/>
          <a:p>
            <a:r>
              <a:rPr lang="en-US" sz="5000"/>
              <a:t>Feature Importance</a:t>
            </a:r>
            <a:endParaRPr lang="en-GB" sz="5000"/>
          </a:p>
        </p:txBody>
      </p:sp>
      <p:sp>
        <p:nvSpPr>
          <p:cNvPr id="14" name="Rectangle: Rounded Corners 13">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5904" y="2934241"/>
            <a:ext cx="5419335" cy="5143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946F044E-6A1C-D2B3-C244-33755C7D1040}"/>
              </a:ext>
            </a:extLst>
          </p:cNvPr>
          <p:cNvSpPr>
            <a:spLocks noGrp="1"/>
          </p:cNvSpPr>
          <p:nvPr>
            <p:ph type="subTitle" idx="1"/>
          </p:nvPr>
        </p:nvSpPr>
        <p:spPr>
          <a:xfrm>
            <a:off x="1925241" y="2971800"/>
            <a:ext cx="5293518" cy="435768"/>
          </a:xfrm>
        </p:spPr>
        <p:txBody>
          <a:bodyPr anchor="ctr">
            <a:normAutofit/>
          </a:bodyPr>
          <a:lstStyle/>
          <a:p>
            <a:r>
              <a:rPr lang="en-GB" sz="2100" dirty="0">
                <a:solidFill>
                  <a:srgbClr val="FFFFFF"/>
                </a:solidFill>
              </a:rPr>
              <a:t>Model Explainability</a:t>
            </a:r>
          </a:p>
        </p:txBody>
      </p:sp>
    </p:spTree>
    <p:extLst>
      <p:ext uri="{BB962C8B-B14F-4D97-AF65-F5344CB8AC3E}">
        <p14:creationId xmlns:p14="http://schemas.microsoft.com/office/powerpoint/2010/main" val="1278986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E6A03-10B1-4DB8-BFD4-50474500724B}"/>
              </a:ext>
            </a:extLst>
          </p:cNvPr>
          <p:cNvSpPr>
            <a:spLocks noGrp="1"/>
          </p:cNvSpPr>
          <p:nvPr>
            <p:ph type="title"/>
          </p:nvPr>
        </p:nvSpPr>
        <p:spPr>
          <a:xfrm>
            <a:off x="2599111" y="110178"/>
            <a:ext cx="4064000" cy="564502"/>
          </a:xfrm>
        </p:spPr>
        <p:txBody>
          <a:bodyPr/>
          <a:lstStyle/>
          <a:p>
            <a:r>
              <a:rPr lang="en-GB" dirty="0"/>
              <a:t>Need for Explainability</a:t>
            </a:r>
          </a:p>
        </p:txBody>
      </p:sp>
      <p:pic>
        <p:nvPicPr>
          <p:cNvPr id="7" name="Picture 6">
            <a:extLst>
              <a:ext uri="{FF2B5EF4-FFF2-40B4-BE49-F238E27FC236}">
                <a16:creationId xmlns:a16="http://schemas.microsoft.com/office/drawing/2014/main" id="{F11914B8-E975-4624-9093-0DF8C463AF70}"/>
              </a:ext>
            </a:extLst>
          </p:cNvPr>
          <p:cNvPicPr>
            <a:picLocks noChangeAspect="1"/>
          </p:cNvPicPr>
          <p:nvPr/>
        </p:nvPicPr>
        <p:blipFill rotWithShape="1">
          <a:blip r:embed="rId3"/>
          <a:srcRect t="8252"/>
          <a:stretch/>
        </p:blipFill>
        <p:spPr>
          <a:xfrm>
            <a:off x="146856" y="1115973"/>
            <a:ext cx="4693432" cy="3537898"/>
          </a:xfrm>
          <a:prstGeom prst="rect">
            <a:avLst/>
          </a:prstGeom>
        </p:spPr>
      </p:pic>
      <p:sp>
        <p:nvSpPr>
          <p:cNvPr id="11" name="Rectangle 10">
            <a:extLst>
              <a:ext uri="{FF2B5EF4-FFF2-40B4-BE49-F238E27FC236}">
                <a16:creationId xmlns:a16="http://schemas.microsoft.com/office/drawing/2014/main" id="{D1D8B719-817F-41EF-AAA2-654ED5482DD9}"/>
              </a:ext>
            </a:extLst>
          </p:cNvPr>
          <p:cNvSpPr/>
          <p:nvPr/>
        </p:nvSpPr>
        <p:spPr>
          <a:xfrm>
            <a:off x="1115670" y="2900994"/>
            <a:ext cx="919505" cy="1720122"/>
          </a:xfrm>
          <a:prstGeom prst="rect">
            <a:avLst/>
          </a:prstGeom>
          <a:noFill/>
          <a:ln w="57150">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GB" sz="1350"/>
          </a:p>
        </p:txBody>
      </p:sp>
      <p:sp>
        <p:nvSpPr>
          <p:cNvPr id="12" name="Rectangle 11">
            <a:extLst>
              <a:ext uri="{FF2B5EF4-FFF2-40B4-BE49-F238E27FC236}">
                <a16:creationId xmlns:a16="http://schemas.microsoft.com/office/drawing/2014/main" id="{E394ED32-DD18-486B-9C50-988EE6C7500E}"/>
              </a:ext>
            </a:extLst>
          </p:cNvPr>
          <p:cNvSpPr/>
          <p:nvPr/>
        </p:nvSpPr>
        <p:spPr>
          <a:xfrm>
            <a:off x="2949403" y="2908931"/>
            <a:ext cx="919505" cy="1720122"/>
          </a:xfrm>
          <a:prstGeom prst="rect">
            <a:avLst/>
          </a:prstGeom>
          <a:noFill/>
          <a:ln w="57150">
            <a:solidFill>
              <a:srgbClr val="FF000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GB" sz="1350"/>
          </a:p>
        </p:txBody>
      </p:sp>
      <p:sp>
        <p:nvSpPr>
          <p:cNvPr id="15" name="TextBox 14">
            <a:extLst>
              <a:ext uri="{FF2B5EF4-FFF2-40B4-BE49-F238E27FC236}">
                <a16:creationId xmlns:a16="http://schemas.microsoft.com/office/drawing/2014/main" id="{75F83350-27E3-4D4D-9873-7BDF2B775614}"/>
              </a:ext>
            </a:extLst>
          </p:cNvPr>
          <p:cNvSpPr txBox="1"/>
          <p:nvPr/>
        </p:nvSpPr>
        <p:spPr>
          <a:xfrm>
            <a:off x="288212" y="4652072"/>
            <a:ext cx="1612706" cy="196208"/>
          </a:xfrm>
          <a:prstGeom prst="rect">
            <a:avLst/>
          </a:prstGeom>
          <a:noFill/>
        </p:spPr>
        <p:txBody>
          <a:bodyPr wrap="square" rtlCol="0">
            <a:spAutoFit/>
          </a:bodyPr>
          <a:lstStyle/>
          <a:p>
            <a:r>
              <a:rPr lang="en-GB" sz="675"/>
              <a:t>Source: </a:t>
            </a:r>
            <a:r>
              <a:rPr lang="en-GB" sz="675" err="1"/>
              <a:t>Besse</a:t>
            </a:r>
            <a:r>
              <a:rPr lang="en-GB" sz="675"/>
              <a:t> Philippe, et al. (2018)</a:t>
            </a:r>
          </a:p>
        </p:txBody>
      </p:sp>
      <p:pic>
        <p:nvPicPr>
          <p:cNvPr id="16" name="Picture 15" descr="C:\Users\U1968109\AppData\Local\Microsoft\Windows\INetCache\Content.MSO\DC365BF0.tmp">
            <a:extLst>
              <a:ext uri="{FF2B5EF4-FFF2-40B4-BE49-F238E27FC236}">
                <a16:creationId xmlns:a16="http://schemas.microsoft.com/office/drawing/2014/main" id="{D5999409-8753-46AD-89E5-65C7CD941538}"/>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284377" y="1732879"/>
            <a:ext cx="3712767" cy="1819082"/>
          </a:xfrm>
          <a:prstGeom prst="rect">
            <a:avLst/>
          </a:prstGeom>
          <a:noFill/>
          <a:ln>
            <a:noFill/>
          </a:ln>
        </p:spPr>
      </p:pic>
      <p:sp>
        <p:nvSpPr>
          <p:cNvPr id="14" name="TextBox 13">
            <a:extLst>
              <a:ext uri="{FF2B5EF4-FFF2-40B4-BE49-F238E27FC236}">
                <a16:creationId xmlns:a16="http://schemas.microsoft.com/office/drawing/2014/main" id="{EB8C37E6-CC31-49BB-BE8D-E1E567C85503}"/>
              </a:ext>
            </a:extLst>
          </p:cNvPr>
          <p:cNvSpPr txBox="1"/>
          <p:nvPr/>
        </p:nvSpPr>
        <p:spPr>
          <a:xfrm>
            <a:off x="7847820" y="3572784"/>
            <a:ext cx="1448581" cy="196208"/>
          </a:xfrm>
          <a:prstGeom prst="rect">
            <a:avLst/>
          </a:prstGeom>
          <a:noFill/>
        </p:spPr>
        <p:txBody>
          <a:bodyPr wrap="square" rtlCol="0">
            <a:spAutoFit/>
          </a:bodyPr>
          <a:lstStyle/>
          <a:p>
            <a:r>
              <a:rPr lang="en-GB" sz="675" dirty="0"/>
              <a:t>Source: www.knime.com</a:t>
            </a:r>
          </a:p>
        </p:txBody>
      </p:sp>
    </p:spTree>
    <p:extLst>
      <p:ext uri="{BB962C8B-B14F-4D97-AF65-F5344CB8AC3E}">
        <p14:creationId xmlns:p14="http://schemas.microsoft.com/office/powerpoint/2010/main" val="3996865494"/>
      </p:ext>
    </p:extLst>
  </p:cSld>
  <p:clrMapOvr>
    <a:masterClrMapping/>
  </p:clrMapOvr>
  <p:transition>
    <p:zo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1000" fill="hold"/>
                                        <p:tgtEl>
                                          <p:spTgt spid="12"/>
                                        </p:tgtEl>
                                        <p:attrNameLst>
                                          <p:attrName>ppt_w</p:attrName>
                                        </p:attrNameLst>
                                      </p:cBhvr>
                                      <p:tavLst>
                                        <p:tav tm="0">
                                          <p:val>
                                            <p:fltVal val="0"/>
                                          </p:val>
                                        </p:tav>
                                        <p:tav tm="100000">
                                          <p:val>
                                            <p:strVal val="#ppt_w"/>
                                          </p:val>
                                        </p:tav>
                                      </p:tavLst>
                                    </p:anim>
                                    <p:anim calcmode="lin" valueType="num">
                                      <p:cBhvr>
                                        <p:cTn id="22" dur="1000" fill="hold"/>
                                        <p:tgtEl>
                                          <p:spTgt spid="12"/>
                                        </p:tgtEl>
                                        <p:attrNameLst>
                                          <p:attrName>ppt_h</p:attrName>
                                        </p:attrNameLst>
                                      </p:cBhvr>
                                      <p:tavLst>
                                        <p:tav tm="0">
                                          <p:val>
                                            <p:fltVal val="0"/>
                                          </p:val>
                                        </p:tav>
                                        <p:tav tm="100000">
                                          <p:val>
                                            <p:strVal val="#ppt_h"/>
                                          </p:val>
                                        </p:tav>
                                      </p:tavLst>
                                    </p:anim>
                                    <p:anim calcmode="lin" valueType="num">
                                      <p:cBhvr>
                                        <p:cTn id="23" dur="1000" fill="hold"/>
                                        <p:tgtEl>
                                          <p:spTgt spid="12"/>
                                        </p:tgtEl>
                                        <p:attrNameLst>
                                          <p:attrName>style.rotation</p:attrName>
                                        </p:attrNameLst>
                                      </p:cBhvr>
                                      <p:tavLst>
                                        <p:tav tm="0">
                                          <p:val>
                                            <p:fltVal val="90"/>
                                          </p:val>
                                        </p:tav>
                                        <p:tav tm="100000">
                                          <p:val>
                                            <p:fltVal val="0"/>
                                          </p:val>
                                        </p:tav>
                                      </p:tavLst>
                                    </p:anim>
                                    <p:animEffect transition="in" filter="fade">
                                      <p:cBhvr>
                                        <p:cTn id="24" dur="10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8" name="Rectangle 206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0" name="Rectangle 206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9143999" cy="1181966"/>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2" name="Rectangle 207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642" cy="1181595"/>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4" name="Rectangle 207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9144001" cy="1180732"/>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7EC126-8349-E6CE-8620-4DC470A06EC6}"/>
              </a:ext>
            </a:extLst>
          </p:cNvPr>
          <p:cNvSpPr>
            <a:spLocks noGrp="1"/>
          </p:cNvSpPr>
          <p:nvPr>
            <p:ph type="title"/>
          </p:nvPr>
        </p:nvSpPr>
        <p:spPr>
          <a:xfrm>
            <a:off x="524784" y="186028"/>
            <a:ext cx="6763313" cy="869400"/>
          </a:xfrm>
        </p:spPr>
        <p:txBody>
          <a:bodyPr vert="horz" lIns="91440" tIns="45720" rIns="91440" bIns="45720" rtlCol="0" anchor="ctr">
            <a:normAutofit/>
          </a:bodyPr>
          <a:lstStyle/>
          <a:p>
            <a:pPr defTabSz="914400"/>
            <a:r>
              <a:rPr lang="en-US" sz="2800" kern="1200" dirty="0">
                <a:solidFill>
                  <a:srgbClr val="FFFFFF"/>
                </a:solidFill>
                <a:latin typeface="+mj-lt"/>
                <a:ea typeface="+mj-ea"/>
                <a:cs typeface="+mj-cs"/>
              </a:rPr>
              <a:t>Where the explainability should be applied?</a:t>
            </a:r>
          </a:p>
        </p:txBody>
      </p:sp>
      <p:pic>
        <p:nvPicPr>
          <p:cNvPr id="8" name="Picture 7">
            <a:extLst>
              <a:ext uri="{FF2B5EF4-FFF2-40B4-BE49-F238E27FC236}">
                <a16:creationId xmlns:a16="http://schemas.microsoft.com/office/drawing/2014/main" id="{A249B02E-2A3C-7076-0550-2899DF588111}"/>
              </a:ext>
            </a:extLst>
          </p:cNvPr>
          <p:cNvPicPr>
            <a:picLocks noChangeAspect="1"/>
          </p:cNvPicPr>
          <p:nvPr/>
        </p:nvPicPr>
        <p:blipFill>
          <a:blip r:embed="rId2"/>
          <a:stretch>
            <a:fillRect/>
          </a:stretch>
        </p:blipFill>
        <p:spPr>
          <a:xfrm>
            <a:off x="900274" y="1232663"/>
            <a:ext cx="6977692" cy="3772199"/>
          </a:xfrm>
          <a:prstGeom prst="rect">
            <a:avLst/>
          </a:prstGeom>
        </p:spPr>
      </p:pic>
      <p:sp>
        <p:nvSpPr>
          <p:cNvPr id="9" name="TextBox 8">
            <a:extLst>
              <a:ext uri="{FF2B5EF4-FFF2-40B4-BE49-F238E27FC236}">
                <a16:creationId xmlns:a16="http://schemas.microsoft.com/office/drawing/2014/main" id="{63AE6092-466A-F072-A8E7-87720488BE63}"/>
              </a:ext>
            </a:extLst>
          </p:cNvPr>
          <p:cNvSpPr txBox="1"/>
          <p:nvPr/>
        </p:nvSpPr>
        <p:spPr>
          <a:xfrm>
            <a:off x="6851072" y="4991380"/>
            <a:ext cx="1143000" cy="200055"/>
          </a:xfrm>
          <a:prstGeom prst="rect">
            <a:avLst/>
          </a:prstGeom>
          <a:noFill/>
        </p:spPr>
        <p:txBody>
          <a:bodyPr wrap="square" rtlCol="0">
            <a:spAutoFit/>
          </a:bodyPr>
          <a:lstStyle/>
          <a:p>
            <a:r>
              <a:rPr lang="en-GB" sz="700" dirty="0">
                <a:solidFill>
                  <a:schemeClr val="bg1">
                    <a:lumMod val="65000"/>
                  </a:schemeClr>
                </a:solidFill>
              </a:rPr>
              <a:t>Source: Medium</a:t>
            </a:r>
          </a:p>
        </p:txBody>
      </p:sp>
    </p:spTree>
    <p:extLst>
      <p:ext uri="{BB962C8B-B14F-4D97-AF65-F5344CB8AC3E}">
        <p14:creationId xmlns:p14="http://schemas.microsoft.com/office/powerpoint/2010/main" val="38733080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EA9B1-C503-1640-BD36-78954E80123B}"/>
              </a:ext>
            </a:extLst>
          </p:cNvPr>
          <p:cNvSpPr>
            <a:spLocks noGrp="1"/>
          </p:cNvSpPr>
          <p:nvPr>
            <p:ph type="title"/>
          </p:nvPr>
        </p:nvSpPr>
        <p:spPr/>
        <p:txBody>
          <a:bodyPr/>
          <a:lstStyle/>
          <a:p>
            <a:r>
              <a:rPr lang="en-GB" dirty="0"/>
              <a:t>Python code to get Feature Importance</a:t>
            </a:r>
          </a:p>
        </p:txBody>
      </p:sp>
      <p:sp>
        <p:nvSpPr>
          <p:cNvPr id="3" name="Content Placeholder 2">
            <a:extLst>
              <a:ext uri="{FF2B5EF4-FFF2-40B4-BE49-F238E27FC236}">
                <a16:creationId xmlns:a16="http://schemas.microsoft.com/office/drawing/2014/main" id="{F16FD0BF-7911-B6D7-CCB5-8A2AC21C6563}"/>
              </a:ext>
            </a:extLst>
          </p:cNvPr>
          <p:cNvSpPr>
            <a:spLocks noGrp="1"/>
          </p:cNvSpPr>
          <p:nvPr>
            <p:ph idx="1"/>
          </p:nvPr>
        </p:nvSpPr>
        <p:spPr>
          <a:xfrm>
            <a:off x="628649" y="1369219"/>
            <a:ext cx="8182841" cy="3263504"/>
          </a:xfrm>
        </p:spPr>
        <p:txBody>
          <a:bodyPr/>
          <a:lstStyle/>
          <a:p>
            <a:pPr marL="0" indent="0">
              <a:buNone/>
            </a:pPr>
            <a:r>
              <a:rPr lang="en-GB" b="1" dirty="0"/>
              <a:t>Tree-based Model (e.g., </a:t>
            </a:r>
            <a:r>
              <a:rPr lang="en-GB" b="1" dirty="0" err="1"/>
              <a:t>RandomForest</a:t>
            </a:r>
            <a:r>
              <a:rPr lang="en-GB" b="1" dirty="0"/>
              <a:t>, </a:t>
            </a:r>
            <a:r>
              <a:rPr lang="en-GB" b="1" dirty="0" err="1"/>
              <a:t>DecisionTree</a:t>
            </a:r>
            <a:r>
              <a:rPr lang="en-GB" b="1" dirty="0"/>
              <a:t>)</a:t>
            </a:r>
            <a:r>
              <a:rPr lang="en-GB" dirty="0"/>
              <a:t>:</a:t>
            </a:r>
          </a:p>
          <a:p>
            <a:pPr marL="0" indent="0">
              <a:buNone/>
            </a:pPr>
            <a:r>
              <a:rPr lang="en-GB" dirty="0"/>
              <a:t># Get feature importance</a:t>
            </a:r>
          </a:p>
          <a:p>
            <a:pPr marL="0" indent="0">
              <a:buNone/>
            </a:pPr>
            <a:r>
              <a:rPr lang="en-GB" sz="1800" dirty="0" err="1">
                <a:solidFill>
                  <a:srgbClr val="0070C0"/>
                </a:solidFill>
              </a:rPr>
              <a:t>feature_importance</a:t>
            </a:r>
            <a:r>
              <a:rPr lang="en-GB" sz="1800" dirty="0">
                <a:solidFill>
                  <a:srgbClr val="0070C0"/>
                </a:solidFill>
              </a:rPr>
              <a:t> = </a:t>
            </a:r>
            <a:r>
              <a:rPr lang="en-GB" sz="1800" dirty="0" err="1">
                <a:solidFill>
                  <a:srgbClr val="0070C0"/>
                </a:solidFill>
              </a:rPr>
              <a:t>pd.DataFrame</a:t>
            </a:r>
            <a:r>
              <a:rPr lang="en-GB" sz="1800" dirty="0">
                <a:solidFill>
                  <a:srgbClr val="0070C0"/>
                </a:solidFill>
              </a:rPr>
              <a:t>(</a:t>
            </a:r>
          </a:p>
          <a:p>
            <a:pPr marL="0" indent="0">
              <a:buNone/>
            </a:pPr>
            <a:r>
              <a:rPr lang="en-GB" sz="1800" dirty="0">
                <a:solidFill>
                  <a:srgbClr val="0070C0"/>
                </a:solidFill>
              </a:rPr>
              <a:t>           {</a:t>
            </a:r>
            <a:r>
              <a:rPr lang="en-GB" sz="1800" dirty="0"/>
              <a:t>'Feature</a:t>
            </a:r>
            <a:r>
              <a:rPr lang="en-GB" sz="1800" dirty="0">
                <a:solidFill>
                  <a:srgbClr val="0070C0"/>
                </a:solidFill>
              </a:rPr>
              <a:t>': </a:t>
            </a:r>
            <a:r>
              <a:rPr lang="en-GB" sz="1800" dirty="0" err="1">
                <a:solidFill>
                  <a:srgbClr val="0070C0"/>
                </a:solidFill>
              </a:rPr>
              <a:t>X.columns</a:t>
            </a:r>
            <a:r>
              <a:rPr lang="en-GB" sz="1800" dirty="0">
                <a:solidFill>
                  <a:srgbClr val="0070C0"/>
                </a:solidFill>
              </a:rPr>
              <a:t>, </a:t>
            </a:r>
          </a:p>
          <a:p>
            <a:pPr marL="0" indent="0">
              <a:buNone/>
            </a:pPr>
            <a:r>
              <a:rPr lang="en-GB" sz="1800" dirty="0">
                <a:solidFill>
                  <a:srgbClr val="0070C0"/>
                </a:solidFill>
              </a:rPr>
              <a:t>            </a:t>
            </a:r>
            <a:r>
              <a:rPr lang="en-GB" sz="1800" dirty="0"/>
              <a:t>'Importance</a:t>
            </a:r>
            <a:r>
              <a:rPr lang="en-GB" sz="1800" dirty="0">
                <a:solidFill>
                  <a:srgbClr val="0070C0"/>
                </a:solidFill>
              </a:rPr>
              <a:t>':</a:t>
            </a:r>
            <a:r>
              <a:rPr lang="en-GB" sz="1800" dirty="0" err="1">
                <a:solidFill>
                  <a:srgbClr val="0070C0"/>
                </a:solidFill>
              </a:rPr>
              <a:t>model.feature_importances</a:t>
            </a:r>
            <a:r>
              <a:rPr lang="en-GB" sz="1800" dirty="0">
                <a:solidFill>
                  <a:srgbClr val="0070C0"/>
                </a:solidFill>
              </a:rPr>
              <a:t>_}                        </a:t>
            </a:r>
          </a:p>
          <a:p>
            <a:pPr marL="0" indent="0">
              <a:buNone/>
            </a:pPr>
            <a:r>
              <a:rPr lang="en-GB" sz="1800" dirty="0">
                <a:solidFill>
                  <a:srgbClr val="0070C0"/>
                </a:solidFill>
              </a:rPr>
              <a:t>                                                                      ).</a:t>
            </a:r>
            <a:r>
              <a:rPr lang="en-GB" sz="1800" dirty="0" err="1">
                <a:solidFill>
                  <a:srgbClr val="0070C0"/>
                </a:solidFill>
              </a:rPr>
              <a:t>sort_values</a:t>
            </a:r>
            <a:r>
              <a:rPr lang="en-GB" sz="1800" dirty="0">
                <a:solidFill>
                  <a:srgbClr val="0070C0"/>
                </a:solidFill>
              </a:rPr>
              <a:t>(by='Importance', ascending=False)</a:t>
            </a:r>
          </a:p>
          <a:p>
            <a:pPr marL="0" indent="0">
              <a:buNone/>
            </a:pPr>
            <a:endParaRPr lang="en-GB" sz="1800" dirty="0">
              <a:solidFill>
                <a:srgbClr val="0070C0"/>
              </a:solidFill>
            </a:endParaRPr>
          </a:p>
          <a:p>
            <a:pPr marL="0" indent="0">
              <a:buNone/>
            </a:pPr>
            <a:r>
              <a:rPr lang="en-GB" sz="1800" dirty="0">
                <a:solidFill>
                  <a:srgbClr val="0070C0"/>
                </a:solidFill>
              </a:rPr>
              <a:t>Print(</a:t>
            </a:r>
            <a:r>
              <a:rPr lang="en-GB" sz="1800" dirty="0" err="1">
                <a:solidFill>
                  <a:srgbClr val="0070C0"/>
                </a:solidFill>
              </a:rPr>
              <a:t>feature_importance</a:t>
            </a:r>
            <a:r>
              <a:rPr lang="en-GB" sz="1800" dirty="0">
                <a:solidFill>
                  <a:srgbClr val="0070C0"/>
                </a:solidFill>
              </a:rPr>
              <a:t>) </a:t>
            </a:r>
            <a:r>
              <a:rPr lang="en-GB" sz="1800" dirty="0"/>
              <a:t># can be visualised using bar chart</a:t>
            </a:r>
          </a:p>
        </p:txBody>
      </p:sp>
      <p:sp>
        <p:nvSpPr>
          <p:cNvPr id="4" name="Slide Number Placeholder 3">
            <a:extLst>
              <a:ext uri="{FF2B5EF4-FFF2-40B4-BE49-F238E27FC236}">
                <a16:creationId xmlns:a16="http://schemas.microsoft.com/office/drawing/2014/main" id="{B269763F-C52F-C691-3361-C6DFE6935166}"/>
              </a:ext>
            </a:extLst>
          </p:cNvPr>
          <p:cNvSpPr>
            <a:spLocks noGrp="1"/>
          </p:cNvSpPr>
          <p:nvPr>
            <p:ph type="sldNum" sz="quarter" idx="12"/>
          </p:nvPr>
        </p:nvSpPr>
        <p:spPr/>
        <p:txBody>
          <a:bodyPr/>
          <a:lstStyle/>
          <a:p>
            <a:fld id="{E96EDEE8-36F3-4355-A890-22DD23EF0468}" type="slidenum">
              <a:rPr lang="en-US" altLang="en-US" smtClean="0"/>
              <a:pPr/>
              <a:t>25</a:t>
            </a:fld>
            <a:endParaRPr lang="en-US" altLang="en-US"/>
          </a:p>
        </p:txBody>
      </p:sp>
    </p:spTree>
    <p:extLst>
      <p:ext uri="{BB962C8B-B14F-4D97-AF65-F5344CB8AC3E}">
        <p14:creationId xmlns:p14="http://schemas.microsoft.com/office/powerpoint/2010/main" val="3898148421"/>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EA9B1-C503-1640-BD36-78954E80123B}"/>
              </a:ext>
            </a:extLst>
          </p:cNvPr>
          <p:cNvSpPr>
            <a:spLocks noGrp="1"/>
          </p:cNvSpPr>
          <p:nvPr>
            <p:ph type="title"/>
          </p:nvPr>
        </p:nvSpPr>
        <p:spPr/>
        <p:txBody>
          <a:bodyPr/>
          <a:lstStyle/>
          <a:p>
            <a:r>
              <a:rPr lang="en-GB" dirty="0"/>
              <a:t>Python code to get Feature Importance</a:t>
            </a:r>
          </a:p>
        </p:txBody>
      </p:sp>
      <p:sp>
        <p:nvSpPr>
          <p:cNvPr id="3" name="Content Placeholder 2">
            <a:extLst>
              <a:ext uri="{FF2B5EF4-FFF2-40B4-BE49-F238E27FC236}">
                <a16:creationId xmlns:a16="http://schemas.microsoft.com/office/drawing/2014/main" id="{F16FD0BF-7911-B6D7-CCB5-8A2AC21C6563}"/>
              </a:ext>
            </a:extLst>
          </p:cNvPr>
          <p:cNvSpPr>
            <a:spLocks noGrp="1"/>
          </p:cNvSpPr>
          <p:nvPr>
            <p:ph idx="1"/>
          </p:nvPr>
        </p:nvSpPr>
        <p:spPr>
          <a:xfrm>
            <a:off x="628649" y="1369219"/>
            <a:ext cx="8182841" cy="3263504"/>
          </a:xfrm>
        </p:spPr>
        <p:txBody>
          <a:bodyPr/>
          <a:lstStyle/>
          <a:p>
            <a:pPr marL="0" indent="0">
              <a:buNone/>
            </a:pPr>
            <a:r>
              <a:rPr lang="en-GB" b="1" dirty="0"/>
              <a:t>Other Models (e.g., Logistic Regression, SVM)</a:t>
            </a:r>
            <a:r>
              <a:rPr lang="en-GB" dirty="0"/>
              <a:t>:</a:t>
            </a:r>
          </a:p>
          <a:p>
            <a:pPr marL="0" indent="0">
              <a:buNone/>
            </a:pPr>
            <a:r>
              <a:rPr lang="en-GB" dirty="0"/>
              <a:t># Get feature importance</a:t>
            </a:r>
          </a:p>
          <a:p>
            <a:pPr marL="0" indent="0">
              <a:buNone/>
            </a:pPr>
            <a:r>
              <a:rPr lang="en-GB" sz="1800" dirty="0" err="1">
                <a:solidFill>
                  <a:srgbClr val="0070C0"/>
                </a:solidFill>
              </a:rPr>
              <a:t>feature_importance</a:t>
            </a:r>
            <a:r>
              <a:rPr lang="en-GB" sz="1800" dirty="0">
                <a:solidFill>
                  <a:srgbClr val="0070C0"/>
                </a:solidFill>
              </a:rPr>
              <a:t> = </a:t>
            </a:r>
            <a:r>
              <a:rPr lang="en-GB" sz="1800" dirty="0" err="1">
                <a:solidFill>
                  <a:srgbClr val="0070C0"/>
                </a:solidFill>
              </a:rPr>
              <a:t>pd.DataFrame</a:t>
            </a:r>
            <a:r>
              <a:rPr lang="en-GB" sz="1800" dirty="0">
                <a:solidFill>
                  <a:srgbClr val="0070C0"/>
                </a:solidFill>
              </a:rPr>
              <a:t>(</a:t>
            </a:r>
          </a:p>
          <a:p>
            <a:pPr marL="0" indent="0">
              <a:buNone/>
            </a:pPr>
            <a:r>
              <a:rPr lang="en-GB" sz="1800" dirty="0">
                <a:solidFill>
                  <a:srgbClr val="0070C0"/>
                </a:solidFill>
              </a:rPr>
              <a:t>           {</a:t>
            </a:r>
            <a:r>
              <a:rPr lang="en-GB" sz="1800" dirty="0"/>
              <a:t>'Feature</a:t>
            </a:r>
            <a:r>
              <a:rPr lang="en-GB" sz="1800" dirty="0">
                <a:solidFill>
                  <a:srgbClr val="0070C0"/>
                </a:solidFill>
              </a:rPr>
              <a:t>': </a:t>
            </a:r>
            <a:r>
              <a:rPr lang="en-GB" sz="1800" dirty="0" err="1">
                <a:solidFill>
                  <a:srgbClr val="0070C0"/>
                </a:solidFill>
              </a:rPr>
              <a:t>X.columns</a:t>
            </a:r>
            <a:r>
              <a:rPr lang="en-GB" sz="1800" dirty="0">
                <a:solidFill>
                  <a:srgbClr val="0070C0"/>
                </a:solidFill>
              </a:rPr>
              <a:t>, </a:t>
            </a:r>
          </a:p>
          <a:p>
            <a:pPr marL="0" indent="0">
              <a:buNone/>
            </a:pPr>
            <a:r>
              <a:rPr lang="en-GB" sz="1800" dirty="0">
                <a:solidFill>
                  <a:srgbClr val="0070C0"/>
                </a:solidFill>
              </a:rPr>
              <a:t>            </a:t>
            </a:r>
            <a:r>
              <a:rPr lang="en-GB" sz="1800" dirty="0"/>
              <a:t>'Importance</a:t>
            </a:r>
            <a:r>
              <a:rPr lang="en-GB" sz="1800" dirty="0">
                <a:solidFill>
                  <a:srgbClr val="0070C0"/>
                </a:solidFill>
              </a:rPr>
              <a:t>':</a:t>
            </a:r>
            <a:r>
              <a:rPr lang="en-GB" sz="1800" dirty="0" err="1">
                <a:solidFill>
                  <a:srgbClr val="0070C0"/>
                </a:solidFill>
              </a:rPr>
              <a:t>np.abs</a:t>
            </a:r>
            <a:r>
              <a:rPr lang="en-GB" sz="1800" dirty="0">
                <a:solidFill>
                  <a:srgbClr val="0070C0"/>
                </a:solidFill>
              </a:rPr>
              <a:t>(</a:t>
            </a:r>
            <a:r>
              <a:rPr lang="en-GB" sz="1800" dirty="0" err="1">
                <a:solidFill>
                  <a:srgbClr val="0070C0"/>
                </a:solidFill>
              </a:rPr>
              <a:t>model.coef</a:t>
            </a:r>
            <a:r>
              <a:rPr lang="en-GB" sz="1800" dirty="0">
                <a:solidFill>
                  <a:srgbClr val="0070C0"/>
                </a:solidFill>
              </a:rPr>
              <a:t>_[0])  </a:t>
            </a:r>
            <a:r>
              <a:rPr lang="en-GB" sz="1800" dirty="0"/>
              <a:t># Coefficients of logistic Regression</a:t>
            </a:r>
          </a:p>
          <a:p>
            <a:pPr marL="0" indent="0">
              <a:buNone/>
            </a:pPr>
            <a:r>
              <a:rPr lang="en-GB" sz="1800" dirty="0">
                <a:solidFill>
                  <a:srgbClr val="0070C0"/>
                </a:solidFill>
              </a:rPr>
              <a:t>            }).</a:t>
            </a:r>
            <a:r>
              <a:rPr lang="en-GB" sz="1800" dirty="0" err="1">
                <a:solidFill>
                  <a:srgbClr val="0070C0"/>
                </a:solidFill>
              </a:rPr>
              <a:t>sort_values</a:t>
            </a:r>
            <a:r>
              <a:rPr lang="en-GB" sz="1800" dirty="0">
                <a:solidFill>
                  <a:srgbClr val="0070C0"/>
                </a:solidFill>
              </a:rPr>
              <a:t>(by='Importance', ascending=False)</a:t>
            </a:r>
          </a:p>
          <a:p>
            <a:pPr marL="0" indent="0">
              <a:buNone/>
            </a:pPr>
            <a:endParaRPr lang="en-GB" sz="1800" dirty="0">
              <a:solidFill>
                <a:srgbClr val="0070C0"/>
              </a:solidFill>
            </a:endParaRPr>
          </a:p>
          <a:p>
            <a:pPr marL="0" indent="0">
              <a:buNone/>
            </a:pPr>
            <a:r>
              <a:rPr lang="en-GB" sz="1800" dirty="0">
                <a:solidFill>
                  <a:srgbClr val="0070C0"/>
                </a:solidFill>
              </a:rPr>
              <a:t>Print(</a:t>
            </a:r>
            <a:r>
              <a:rPr lang="en-GB" sz="1800" dirty="0" err="1">
                <a:solidFill>
                  <a:srgbClr val="0070C0"/>
                </a:solidFill>
              </a:rPr>
              <a:t>feature_importance</a:t>
            </a:r>
            <a:r>
              <a:rPr lang="en-GB" sz="1800" dirty="0">
                <a:solidFill>
                  <a:srgbClr val="0070C0"/>
                </a:solidFill>
              </a:rPr>
              <a:t>)        </a:t>
            </a:r>
            <a:r>
              <a:rPr lang="en-GB" sz="1800" dirty="0"/>
              <a:t># can be visualised using bar chart</a:t>
            </a:r>
          </a:p>
        </p:txBody>
      </p:sp>
      <p:sp>
        <p:nvSpPr>
          <p:cNvPr id="4" name="Slide Number Placeholder 3">
            <a:extLst>
              <a:ext uri="{FF2B5EF4-FFF2-40B4-BE49-F238E27FC236}">
                <a16:creationId xmlns:a16="http://schemas.microsoft.com/office/drawing/2014/main" id="{B269763F-C52F-C691-3361-C6DFE6935166}"/>
              </a:ext>
            </a:extLst>
          </p:cNvPr>
          <p:cNvSpPr>
            <a:spLocks noGrp="1"/>
          </p:cNvSpPr>
          <p:nvPr>
            <p:ph type="sldNum" sz="quarter" idx="12"/>
          </p:nvPr>
        </p:nvSpPr>
        <p:spPr/>
        <p:txBody>
          <a:bodyPr/>
          <a:lstStyle/>
          <a:p>
            <a:fld id="{E96EDEE8-36F3-4355-A890-22DD23EF0468}" type="slidenum">
              <a:rPr lang="en-US" altLang="en-US" smtClean="0"/>
              <a:pPr/>
              <a:t>26</a:t>
            </a:fld>
            <a:endParaRPr lang="en-US" altLang="en-US"/>
          </a:p>
        </p:txBody>
      </p:sp>
    </p:spTree>
    <p:extLst>
      <p:ext uri="{BB962C8B-B14F-4D97-AF65-F5344CB8AC3E}">
        <p14:creationId xmlns:p14="http://schemas.microsoft.com/office/powerpoint/2010/main" val="3155907280"/>
      </p:ext>
    </p:extLst>
  </p:cSld>
  <p:clrMapOvr>
    <a:masterClrMapping/>
  </p:clrMapOvr>
  <p:transition>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EA9B1-C503-1640-BD36-78954E80123B}"/>
              </a:ext>
            </a:extLst>
          </p:cNvPr>
          <p:cNvSpPr>
            <a:spLocks noGrp="1"/>
          </p:cNvSpPr>
          <p:nvPr>
            <p:ph type="title"/>
          </p:nvPr>
        </p:nvSpPr>
        <p:spPr/>
        <p:txBody>
          <a:bodyPr/>
          <a:lstStyle/>
          <a:p>
            <a:r>
              <a:rPr lang="en-GB" dirty="0"/>
              <a:t>Using </a:t>
            </a:r>
            <a:r>
              <a:rPr lang="en-GB" b="1" i="1" u="sng" dirty="0"/>
              <a:t>Shap</a:t>
            </a:r>
            <a:r>
              <a:rPr lang="en-GB" dirty="0"/>
              <a:t> library to get Feature Importance</a:t>
            </a:r>
          </a:p>
        </p:txBody>
      </p:sp>
      <p:sp>
        <p:nvSpPr>
          <p:cNvPr id="3" name="Content Placeholder 2">
            <a:extLst>
              <a:ext uri="{FF2B5EF4-FFF2-40B4-BE49-F238E27FC236}">
                <a16:creationId xmlns:a16="http://schemas.microsoft.com/office/drawing/2014/main" id="{F16FD0BF-7911-B6D7-CCB5-8A2AC21C6563}"/>
              </a:ext>
            </a:extLst>
          </p:cNvPr>
          <p:cNvSpPr>
            <a:spLocks noGrp="1"/>
          </p:cNvSpPr>
          <p:nvPr>
            <p:ph idx="1"/>
          </p:nvPr>
        </p:nvSpPr>
        <p:spPr>
          <a:xfrm>
            <a:off x="628649" y="1369219"/>
            <a:ext cx="8182841" cy="3263504"/>
          </a:xfrm>
        </p:spPr>
        <p:txBody>
          <a:bodyPr>
            <a:normAutofit/>
          </a:bodyPr>
          <a:lstStyle/>
          <a:p>
            <a:pPr marL="0" indent="0">
              <a:buNone/>
            </a:pPr>
            <a:r>
              <a:rPr lang="en-GB" b="1" dirty="0"/>
              <a:t>Tree Models</a:t>
            </a:r>
            <a:r>
              <a:rPr lang="en-GB" dirty="0"/>
              <a:t>:</a:t>
            </a:r>
          </a:p>
          <a:p>
            <a:pPr marL="0" indent="0">
              <a:buNone/>
            </a:pPr>
            <a:r>
              <a:rPr lang="en-GB" sz="1800" dirty="0"/>
              <a:t># Create a SHAP explainer object </a:t>
            </a:r>
          </a:p>
          <a:p>
            <a:pPr marL="0" indent="0">
              <a:buNone/>
            </a:pPr>
            <a:r>
              <a:rPr lang="en-GB" sz="1800" dirty="0">
                <a:solidFill>
                  <a:srgbClr val="0070C0"/>
                </a:solidFill>
              </a:rPr>
              <a:t>explainer = </a:t>
            </a:r>
            <a:r>
              <a:rPr lang="en-GB" sz="1800" dirty="0" err="1">
                <a:solidFill>
                  <a:srgbClr val="0070C0"/>
                </a:solidFill>
              </a:rPr>
              <a:t>shap.TreeExplainer</a:t>
            </a:r>
            <a:r>
              <a:rPr lang="en-GB" sz="1800" dirty="0">
                <a:solidFill>
                  <a:srgbClr val="0070C0"/>
                </a:solidFill>
              </a:rPr>
              <a:t>(model)</a:t>
            </a:r>
          </a:p>
          <a:p>
            <a:pPr marL="0" indent="0">
              <a:buNone/>
            </a:pPr>
            <a:r>
              <a:rPr lang="en-GB" sz="1800" dirty="0"/>
              <a:t># Calculate SHAP values for the entire dataset</a:t>
            </a:r>
          </a:p>
          <a:p>
            <a:pPr marL="0" indent="0">
              <a:buNone/>
            </a:pPr>
            <a:r>
              <a:rPr lang="en-GB" sz="1800" dirty="0" err="1">
                <a:solidFill>
                  <a:srgbClr val="0070C0"/>
                </a:solidFill>
              </a:rPr>
              <a:t>shap_values</a:t>
            </a:r>
            <a:r>
              <a:rPr lang="en-GB" sz="1800" dirty="0">
                <a:solidFill>
                  <a:srgbClr val="0070C0"/>
                </a:solidFill>
              </a:rPr>
              <a:t> = </a:t>
            </a:r>
            <a:r>
              <a:rPr lang="en-GB" sz="1800" dirty="0" err="1">
                <a:solidFill>
                  <a:srgbClr val="0070C0"/>
                </a:solidFill>
              </a:rPr>
              <a:t>explainer.shap_values</a:t>
            </a:r>
            <a:r>
              <a:rPr lang="en-GB" sz="1800" dirty="0">
                <a:solidFill>
                  <a:srgbClr val="0070C0"/>
                </a:solidFill>
              </a:rPr>
              <a:t>(X)</a:t>
            </a:r>
          </a:p>
          <a:p>
            <a:pPr marL="0" indent="0">
              <a:buNone/>
            </a:pPr>
            <a:r>
              <a:rPr lang="en-GB" sz="1800" dirty="0"/>
              <a:t># Plot summary plot for feature importance</a:t>
            </a:r>
          </a:p>
          <a:p>
            <a:pPr marL="0" indent="0">
              <a:buNone/>
            </a:pPr>
            <a:r>
              <a:rPr lang="en-GB" sz="1800" dirty="0"/>
              <a:t># Use </a:t>
            </a:r>
            <a:r>
              <a:rPr lang="en-GB" sz="1800" dirty="0" err="1"/>
              <a:t>shap_values</a:t>
            </a:r>
            <a:r>
              <a:rPr lang="en-GB" sz="1800" dirty="0"/>
              <a:t>[1] for classification tasks to show the SHAP values for class 1 (could also choose other classes).</a:t>
            </a:r>
          </a:p>
          <a:p>
            <a:pPr marL="0" indent="0">
              <a:buNone/>
            </a:pPr>
            <a:r>
              <a:rPr lang="en-GB" sz="1800" dirty="0" err="1">
                <a:solidFill>
                  <a:srgbClr val="0070C0"/>
                </a:solidFill>
              </a:rPr>
              <a:t>shap.summary_plot</a:t>
            </a:r>
            <a:r>
              <a:rPr lang="en-GB" sz="1800" dirty="0">
                <a:solidFill>
                  <a:srgbClr val="0070C0"/>
                </a:solidFill>
              </a:rPr>
              <a:t>(</a:t>
            </a:r>
            <a:r>
              <a:rPr lang="en-GB" sz="1800" dirty="0" err="1">
                <a:solidFill>
                  <a:srgbClr val="0070C0"/>
                </a:solidFill>
              </a:rPr>
              <a:t>shap_values</a:t>
            </a:r>
            <a:r>
              <a:rPr lang="en-GB" sz="1800" dirty="0">
                <a:solidFill>
                  <a:srgbClr val="0070C0"/>
                </a:solidFill>
              </a:rPr>
              <a:t>[1], X, </a:t>
            </a:r>
            <a:r>
              <a:rPr lang="en-GB" sz="1800" dirty="0" err="1">
                <a:solidFill>
                  <a:srgbClr val="0070C0"/>
                </a:solidFill>
              </a:rPr>
              <a:t>plot_type</a:t>
            </a:r>
            <a:r>
              <a:rPr lang="en-GB" sz="1800" dirty="0">
                <a:solidFill>
                  <a:srgbClr val="0070C0"/>
                </a:solidFill>
              </a:rPr>
              <a:t>="bar")</a:t>
            </a:r>
          </a:p>
        </p:txBody>
      </p:sp>
      <p:sp>
        <p:nvSpPr>
          <p:cNvPr id="4" name="Slide Number Placeholder 3">
            <a:extLst>
              <a:ext uri="{FF2B5EF4-FFF2-40B4-BE49-F238E27FC236}">
                <a16:creationId xmlns:a16="http://schemas.microsoft.com/office/drawing/2014/main" id="{B269763F-C52F-C691-3361-C6DFE6935166}"/>
              </a:ext>
            </a:extLst>
          </p:cNvPr>
          <p:cNvSpPr>
            <a:spLocks noGrp="1"/>
          </p:cNvSpPr>
          <p:nvPr>
            <p:ph type="sldNum" sz="quarter" idx="12"/>
          </p:nvPr>
        </p:nvSpPr>
        <p:spPr/>
        <p:txBody>
          <a:bodyPr/>
          <a:lstStyle/>
          <a:p>
            <a:fld id="{E96EDEE8-36F3-4355-A890-22DD23EF0468}" type="slidenum">
              <a:rPr lang="en-US" altLang="en-US" smtClean="0"/>
              <a:pPr/>
              <a:t>27</a:t>
            </a:fld>
            <a:endParaRPr lang="en-US" altLang="en-US"/>
          </a:p>
        </p:txBody>
      </p:sp>
    </p:spTree>
    <p:extLst>
      <p:ext uri="{BB962C8B-B14F-4D97-AF65-F5344CB8AC3E}">
        <p14:creationId xmlns:p14="http://schemas.microsoft.com/office/powerpoint/2010/main" val="1646851942"/>
      </p:ext>
    </p:extLst>
  </p:cSld>
  <p:clrMapOvr>
    <a:masterClrMapping/>
  </p:clrMapOvr>
  <p:transition>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FB9DDB-2F58-6B93-8B71-61B14C8B1895}"/>
              </a:ext>
            </a:extLst>
          </p:cNvPr>
          <p:cNvPicPr>
            <a:picLocks noChangeAspect="1"/>
          </p:cNvPicPr>
          <p:nvPr/>
        </p:nvPicPr>
        <p:blipFill>
          <a:blip r:embed="rId2"/>
          <a:stretch>
            <a:fillRect/>
          </a:stretch>
        </p:blipFill>
        <p:spPr>
          <a:xfrm>
            <a:off x="1457563" y="1187739"/>
            <a:ext cx="6228874" cy="3710130"/>
          </a:xfrm>
          <a:prstGeom prst="rect">
            <a:avLst/>
          </a:prstGeom>
        </p:spPr>
      </p:pic>
      <p:sp>
        <p:nvSpPr>
          <p:cNvPr id="2" name="Title 1">
            <a:extLst>
              <a:ext uri="{FF2B5EF4-FFF2-40B4-BE49-F238E27FC236}">
                <a16:creationId xmlns:a16="http://schemas.microsoft.com/office/drawing/2014/main" id="{31696B7B-BA91-81D6-FEB6-2FE8B17122AE}"/>
              </a:ext>
            </a:extLst>
          </p:cNvPr>
          <p:cNvSpPr>
            <a:spLocks noGrp="1"/>
          </p:cNvSpPr>
          <p:nvPr>
            <p:ph type="title"/>
          </p:nvPr>
        </p:nvSpPr>
        <p:spPr>
          <a:xfrm>
            <a:off x="843395" y="52171"/>
            <a:ext cx="7886700" cy="550501"/>
          </a:xfrm>
        </p:spPr>
        <p:txBody>
          <a:bodyPr/>
          <a:lstStyle/>
          <a:p>
            <a:r>
              <a:rPr lang="en-GB" dirty="0"/>
              <a:t>Interpreting Feature Importance values </a:t>
            </a:r>
          </a:p>
        </p:txBody>
      </p:sp>
    </p:spTree>
    <p:extLst>
      <p:ext uri="{BB962C8B-B14F-4D97-AF65-F5344CB8AC3E}">
        <p14:creationId xmlns:p14="http://schemas.microsoft.com/office/powerpoint/2010/main" val="116281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9064039-C87D-23A0-2BB3-53008A4CEEC2}"/>
              </a:ext>
            </a:extLst>
          </p:cNvPr>
          <p:cNvSpPr>
            <a:spLocks noGrp="1"/>
          </p:cNvSpPr>
          <p:nvPr>
            <p:ph type="body" idx="1"/>
          </p:nvPr>
        </p:nvSpPr>
        <p:spPr>
          <a:xfrm>
            <a:off x="720000" y="2116776"/>
            <a:ext cx="7704000" cy="909947"/>
          </a:xfrm>
        </p:spPr>
        <p:txBody>
          <a:bodyPr/>
          <a:lstStyle/>
          <a:p>
            <a:pPr marL="139700" indent="0" algn="ctr">
              <a:buNone/>
            </a:pPr>
            <a:r>
              <a:rPr lang="en-US" dirty="0"/>
              <a:t>Any Questions</a:t>
            </a:r>
            <a:endParaRPr lang="en-GB" dirty="0"/>
          </a:p>
        </p:txBody>
      </p:sp>
      <p:sp>
        <p:nvSpPr>
          <p:cNvPr id="2" name="Title 1">
            <a:extLst>
              <a:ext uri="{FF2B5EF4-FFF2-40B4-BE49-F238E27FC236}">
                <a16:creationId xmlns:a16="http://schemas.microsoft.com/office/drawing/2014/main" id="{6C3E5DAA-294C-75A6-25D4-2AFA1366124A}"/>
              </a:ext>
            </a:extLst>
          </p:cNvPr>
          <p:cNvSpPr>
            <a:spLocks noGrp="1"/>
          </p:cNvSpPr>
          <p:nvPr>
            <p:ph type="title"/>
          </p:nvPr>
        </p:nvSpPr>
        <p:spPr>
          <a:xfrm>
            <a:off x="720000" y="-572700"/>
            <a:ext cx="7704000" cy="572700"/>
          </a:xfrm>
        </p:spPr>
        <p:txBody>
          <a:bodyPr spcFirstLastPara="1" wrap="square" lIns="91425" tIns="91425" rIns="91425" bIns="91425" anchor="b" anchorCtr="0">
            <a:noAutofit/>
          </a:bodyPr>
          <a:lstStyle/>
          <a:p>
            <a:r>
              <a:rPr lang="en-US" dirty="0"/>
              <a:t>Left empty intentionally</a:t>
            </a:r>
            <a:endParaRPr lang="en-GB" dirty="0"/>
          </a:p>
        </p:txBody>
      </p:sp>
    </p:spTree>
    <p:extLst>
      <p:ext uri="{BB962C8B-B14F-4D97-AF65-F5344CB8AC3E}">
        <p14:creationId xmlns:p14="http://schemas.microsoft.com/office/powerpoint/2010/main" val="868844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B6C5F8-FCA9-BE0A-A9DC-27186AD0FFDF}"/>
              </a:ext>
            </a:extLst>
          </p:cNvPr>
          <p:cNvSpPr>
            <a:spLocks noGrp="1"/>
          </p:cNvSpPr>
          <p:nvPr>
            <p:ph type="body" idx="1"/>
          </p:nvPr>
        </p:nvSpPr>
        <p:spPr>
          <a:xfrm>
            <a:off x="720000" y="1387977"/>
            <a:ext cx="7704000" cy="3098700"/>
          </a:xfrm>
        </p:spPr>
        <p:txBody>
          <a:bodyPr/>
          <a:lstStyle/>
          <a:p>
            <a:r>
              <a:rPr lang="en-US" b="0" i="0" dirty="0">
                <a:effectLst/>
                <a:latin typeface="Arial" panose="020B0604020202020204" pitchFamily="34" charset="0"/>
                <a:cs typeface="Arial" panose="020B0604020202020204" pitchFamily="34" charset="0"/>
              </a:rPr>
              <a:t>The dataset contains patient records from a clinical trial.</a:t>
            </a:r>
          </a:p>
          <a:p>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Conducted by the German Breast Cancer Study Group (GBSG).</a:t>
            </a:r>
          </a:p>
          <a:p>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Years: 1984 to 1989.</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720 patients diagnosed with Breast cancer.</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686 patients' data is complete.</a:t>
            </a:r>
            <a:endParaRPr lang="en-GB"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F036F4ED-D595-C8F6-898C-4EE4DBBE00ED}"/>
              </a:ext>
            </a:extLst>
          </p:cNvPr>
          <p:cNvSpPr>
            <a:spLocks noGrp="1"/>
          </p:cNvSpPr>
          <p:nvPr>
            <p:ph type="title"/>
          </p:nvPr>
        </p:nvSpPr>
        <p:spPr/>
        <p:txBody>
          <a:bodyPr/>
          <a:lstStyle/>
          <a:p>
            <a:r>
              <a:rPr lang="en-US" dirty="0"/>
              <a:t>Dataset</a:t>
            </a:r>
            <a:endParaRPr lang="en-GB" dirty="0"/>
          </a:p>
        </p:txBody>
      </p:sp>
    </p:spTree>
    <p:extLst>
      <p:ext uri="{BB962C8B-B14F-4D97-AF65-F5344CB8AC3E}">
        <p14:creationId xmlns:p14="http://schemas.microsoft.com/office/powerpoint/2010/main" val="1363868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B6C5F8-FCA9-BE0A-A9DC-27186AD0FFDF}"/>
              </a:ext>
            </a:extLst>
          </p:cNvPr>
          <p:cNvSpPr>
            <a:spLocks noGrp="1"/>
          </p:cNvSpPr>
          <p:nvPr>
            <p:ph type="body" idx="1"/>
          </p:nvPr>
        </p:nvSpPr>
        <p:spPr>
          <a:xfrm>
            <a:off x="339436" y="690572"/>
            <a:ext cx="8617527" cy="3762355"/>
          </a:xfrm>
        </p:spPr>
        <p:txBody>
          <a:bodyPr/>
          <a:lstStyle/>
          <a:p>
            <a:pPr marL="139700" indent="0">
              <a:buNone/>
            </a:pPr>
            <a:r>
              <a:rPr lang="en-US" sz="1600" b="0" i="0" dirty="0">
                <a:solidFill>
                  <a:schemeClr val="tx1"/>
                </a:solidFill>
                <a:effectLst/>
              </a:rPr>
              <a:t>The dataset is structured with 11 variables for each patient:</a:t>
            </a:r>
          </a:p>
          <a:p>
            <a:pPr algn="l">
              <a:buFont typeface="Arial" panose="020B0604020202020204" pitchFamily="34" charset="0"/>
              <a:buChar char="•"/>
            </a:pPr>
            <a:r>
              <a:rPr lang="en-US" sz="1600" b="0" i="0" dirty="0" err="1">
                <a:solidFill>
                  <a:schemeClr val="tx1"/>
                </a:solidFill>
                <a:effectLst/>
              </a:rPr>
              <a:t>pid</a:t>
            </a:r>
            <a:r>
              <a:rPr lang="en-US" sz="1600" b="0" i="0" dirty="0">
                <a:solidFill>
                  <a:schemeClr val="tx1"/>
                </a:solidFill>
                <a:effectLst/>
              </a:rPr>
              <a:t>: Patient identifier, a unique identifier assigned to each patient in the study.</a:t>
            </a:r>
          </a:p>
          <a:p>
            <a:pPr algn="l">
              <a:buFont typeface="Arial" panose="020B0604020202020204" pitchFamily="34" charset="0"/>
              <a:buChar char="•"/>
            </a:pPr>
            <a:r>
              <a:rPr lang="en-US" sz="1600" b="0" i="0" dirty="0">
                <a:solidFill>
                  <a:schemeClr val="tx1"/>
                </a:solidFill>
                <a:effectLst/>
              </a:rPr>
              <a:t>age: Age of the patient in years.</a:t>
            </a:r>
          </a:p>
          <a:p>
            <a:pPr algn="l">
              <a:buFont typeface="Arial" panose="020B0604020202020204" pitchFamily="34" charset="0"/>
              <a:buChar char="•"/>
            </a:pPr>
            <a:r>
              <a:rPr lang="en-US" sz="1600" b="0" i="0" dirty="0" err="1">
                <a:solidFill>
                  <a:schemeClr val="tx1"/>
                </a:solidFill>
                <a:effectLst/>
              </a:rPr>
              <a:t>meno</a:t>
            </a:r>
            <a:r>
              <a:rPr lang="en-US" sz="1600" b="0" i="0" dirty="0">
                <a:solidFill>
                  <a:schemeClr val="tx1"/>
                </a:solidFill>
                <a:effectLst/>
              </a:rPr>
              <a:t>: Menopausal status of the patient. It is represented as 0 for premenopausal and 1 for postmenopausal.</a:t>
            </a:r>
          </a:p>
          <a:p>
            <a:pPr algn="l">
              <a:buFont typeface="Arial" panose="020B0604020202020204" pitchFamily="34" charset="0"/>
              <a:buChar char="•"/>
            </a:pPr>
            <a:r>
              <a:rPr lang="en-US" sz="1600" b="0" i="0" dirty="0">
                <a:solidFill>
                  <a:schemeClr val="tx1"/>
                </a:solidFill>
                <a:effectLst/>
              </a:rPr>
              <a:t>size: Tumor size in millimeters.</a:t>
            </a:r>
          </a:p>
          <a:p>
            <a:pPr algn="l">
              <a:buFont typeface="Arial" panose="020B0604020202020204" pitchFamily="34" charset="0"/>
              <a:buChar char="•"/>
            </a:pPr>
            <a:r>
              <a:rPr lang="en-US" sz="1600" b="0" i="0" dirty="0">
                <a:solidFill>
                  <a:schemeClr val="tx1"/>
                </a:solidFill>
                <a:effectLst/>
              </a:rPr>
              <a:t>grade: Tumor grade, which provides information about the aggressiveness of the tumor.</a:t>
            </a:r>
          </a:p>
          <a:p>
            <a:pPr algn="l">
              <a:buFont typeface="Arial" panose="020B0604020202020204" pitchFamily="34" charset="0"/>
              <a:buChar char="•"/>
            </a:pPr>
            <a:r>
              <a:rPr lang="en-US" sz="1600" b="0" i="0" dirty="0">
                <a:solidFill>
                  <a:schemeClr val="tx1"/>
                </a:solidFill>
                <a:effectLst/>
              </a:rPr>
              <a:t>nodes: Number of positive lymph nodes, indicating the extent of lymph node involvement.</a:t>
            </a:r>
          </a:p>
          <a:p>
            <a:pPr algn="l">
              <a:buFont typeface="Arial" panose="020B0604020202020204" pitchFamily="34" charset="0"/>
              <a:buChar char="•"/>
            </a:pPr>
            <a:r>
              <a:rPr lang="en-US" sz="1600" b="0" i="0" dirty="0" err="1">
                <a:solidFill>
                  <a:schemeClr val="tx1"/>
                </a:solidFill>
                <a:effectLst/>
              </a:rPr>
              <a:t>pgr</a:t>
            </a:r>
            <a:r>
              <a:rPr lang="en-US" sz="1600" b="0" i="0" dirty="0">
                <a:solidFill>
                  <a:schemeClr val="tx1"/>
                </a:solidFill>
                <a:effectLst/>
              </a:rPr>
              <a:t>: Progesterone receptors measured in </a:t>
            </a:r>
            <a:r>
              <a:rPr lang="en-US" sz="1600" b="0" i="0" dirty="0" err="1">
                <a:solidFill>
                  <a:schemeClr val="tx1"/>
                </a:solidFill>
                <a:effectLst/>
              </a:rPr>
              <a:t>fmol</a:t>
            </a:r>
            <a:r>
              <a:rPr lang="en-US" sz="1600" b="0" i="0" dirty="0">
                <a:solidFill>
                  <a:schemeClr val="tx1"/>
                </a:solidFill>
                <a:effectLst/>
              </a:rPr>
              <a:t>/l (femtomoles per liter).</a:t>
            </a:r>
          </a:p>
          <a:p>
            <a:pPr algn="l">
              <a:buFont typeface="Arial" panose="020B0604020202020204" pitchFamily="34" charset="0"/>
              <a:buChar char="•"/>
            </a:pPr>
            <a:r>
              <a:rPr lang="en-US" sz="1600" b="0" i="0" dirty="0">
                <a:solidFill>
                  <a:schemeClr val="tx1"/>
                </a:solidFill>
                <a:effectLst/>
              </a:rPr>
              <a:t>er: Estrogen receptors measured in </a:t>
            </a:r>
            <a:r>
              <a:rPr lang="en-US" sz="1600" b="0" i="0" dirty="0" err="1">
                <a:solidFill>
                  <a:schemeClr val="tx1"/>
                </a:solidFill>
                <a:effectLst/>
              </a:rPr>
              <a:t>fmol</a:t>
            </a:r>
            <a:r>
              <a:rPr lang="en-US" sz="1600" b="0" i="0" dirty="0">
                <a:solidFill>
                  <a:schemeClr val="tx1"/>
                </a:solidFill>
                <a:effectLst/>
              </a:rPr>
              <a:t>/l.</a:t>
            </a:r>
          </a:p>
          <a:p>
            <a:pPr algn="l">
              <a:buFont typeface="Arial" panose="020B0604020202020204" pitchFamily="34" charset="0"/>
              <a:buChar char="•"/>
            </a:pPr>
            <a:r>
              <a:rPr lang="en-US" sz="1600" b="0" i="0" dirty="0" err="1">
                <a:solidFill>
                  <a:schemeClr val="tx1"/>
                </a:solidFill>
                <a:effectLst/>
              </a:rPr>
              <a:t>hormon</a:t>
            </a:r>
            <a:r>
              <a:rPr lang="en-US" sz="1600" b="0" i="0" dirty="0">
                <a:solidFill>
                  <a:schemeClr val="tx1"/>
                </a:solidFill>
                <a:effectLst/>
              </a:rPr>
              <a:t>: Hormonal therapy given to the patient. It is represented as 0 for no hormonal therapy and 1 for receiving hormonal therapy.</a:t>
            </a:r>
          </a:p>
          <a:p>
            <a:pPr algn="l">
              <a:buFont typeface="Arial" panose="020B0604020202020204" pitchFamily="34" charset="0"/>
              <a:buChar char="•"/>
            </a:pPr>
            <a:r>
              <a:rPr lang="en-US" sz="1600" b="0" i="0" dirty="0" err="1">
                <a:solidFill>
                  <a:schemeClr val="tx1"/>
                </a:solidFill>
                <a:effectLst/>
              </a:rPr>
              <a:t>rfstime</a:t>
            </a:r>
            <a:r>
              <a:rPr lang="en-US" sz="1600" b="0" i="0" dirty="0">
                <a:solidFill>
                  <a:schemeClr val="tx1"/>
                </a:solidFill>
                <a:effectLst/>
              </a:rPr>
              <a:t>: Recurrence-free survival time in days, which refers to the duration until the first occurrence of recurrence, death, or the last follow-up.</a:t>
            </a:r>
          </a:p>
          <a:p>
            <a:pPr algn="l">
              <a:buFont typeface="Arial" panose="020B0604020202020204" pitchFamily="34" charset="0"/>
              <a:buChar char="•"/>
            </a:pPr>
            <a:r>
              <a:rPr lang="en-US" sz="1600" b="0" i="0" dirty="0">
                <a:solidFill>
                  <a:schemeClr val="tx1"/>
                </a:solidFill>
                <a:effectLst/>
              </a:rPr>
              <a:t>status: Patient status indicator, where 0 represents being alive without recurrence, and 1 indicates recurrence or death.</a:t>
            </a:r>
          </a:p>
        </p:txBody>
      </p:sp>
      <p:sp>
        <p:nvSpPr>
          <p:cNvPr id="2" name="Title 1">
            <a:extLst>
              <a:ext uri="{FF2B5EF4-FFF2-40B4-BE49-F238E27FC236}">
                <a16:creationId xmlns:a16="http://schemas.microsoft.com/office/drawing/2014/main" id="{F036F4ED-D595-C8F6-898C-4EE4DBBE00ED}"/>
              </a:ext>
            </a:extLst>
          </p:cNvPr>
          <p:cNvSpPr>
            <a:spLocks noGrp="1"/>
          </p:cNvSpPr>
          <p:nvPr>
            <p:ph type="title"/>
          </p:nvPr>
        </p:nvSpPr>
        <p:spPr>
          <a:xfrm>
            <a:off x="719900" y="125357"/>
            <a:ext cx="7704000" cy="572700"/>
          </a:xfrm>
        </p:spPr>
        <p:txBody>
          <a:bodyPr/>
          <a:lstStyle/>
          <a:p>
            <a:r>
              <a:rPr lang="en-US" dirty="0"/>
              <a:t>Data Description</a:t>
            </a:r>
            <a:endParaRPr lang="en-GB" dirty="0"/>
          </a:p>
        </p:txBody>
      </p:sp>
    </p:spTree>
    <p:extLst>
      <p:ext uri="{BB962C8B-B14F-4D97-AF65-F5344CB8AC3E}">
        <p14:creationId xmlns:p14="http://schemas.microsoft.com/office/powerpoint/2010/main" val="3688559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813985-67C7-173B-CCD6-5AA77AC42DC9}"/>
              </a:ext>
            </a:extLst>
          </p:cNvPr>
          <p:cNvPicPr>
            <a:picLocks noChangeAspect="1"/>
          </p:cNvPicPr>
          <p:nvPr/>
        </p:nvPicPr>
        <p:blipFill>
          <a:blip r:embed="rId2"/>
          <a:stretch>
            <a:fillRect/>
          </a:stretch>
        </p:blipFill>
        <p:spPr>
          <a:xfrm>
            <a:off x="665466" y="1449107"/>
            <a:ext cx="7812867" cy="2245286"/>
          </a:xfrm>
          <a:prstGeom prst="rect">
            <a:avLst/>
          </a:prstGeom>
        </p:spPr>
      </p:pic>
    </p:spTree>
    <p:extLst>
      <p:ext uri="{BB962C8B-B14F-4D97-AF65-F5344CB8AC3E}">
        <p14:creationId xmlns:p14="http://schemas.microsoft.com/office/powerpoint/2010/main" val="1704387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822345-A03F-4D83-C3C8-3B83F558272D}"/>
              </a:ext>
            </a:extLst>
          </p:cNvPr>
          <p:cNvSpPr>
            <a:spLocks noGrp="1"/>
          </p:cNvSpPr>
          <p:nvPr>
            <p:ph type="title"/>
          </p:nvPr>
        </p:nvSpPr>
        <p:spPr/>
        <p:txBody>
          <a:bodyPr/>
          <a:lstStyle/>
          <a:p>
            <a:r>
              <a:rPr lang="en-US" dirty="0"/>
              <a:t>Data Summary</a:t>
            </a:r>
            <a:endParaRPr lang="en-GB" dirty="0"/>
          </a:p>
        </p:txBody>
      </p:sp>
      <p:pic>
        <p:nvPicPr>
          <p:cNvPr id="5" name="Picture 4">
            <a:extLst>
              <a:ext uri="{FF2B5EF4-FFF2-40B4-BE49-F238E27FC236}">
                <a16:creationId xmlns:a16="http://schemas.microsoft.com/office/drawing/2014/main" id="{04587813-2D3A-C079-990C-513613A34A86}"/>
              </a:ext>
            </a:extLst>
          </p:cNvPr>
          <p:cNvPicPr>
            <a:picLocks noChangeAspect="1"/>
          </p:cNvPicPr>
          <p:nvPr/>
        </p:nvPicPr>
        <p:blipFill>
          <a:blip r:embed="rId2"/>
          <a:stretch>
            <a:fillRect/>
          </a:stretch>
        </p:blipFill>
        <p:spPr>
          <a:xfrm>
            <a:off x="1012200" y="1316183"/>
            <a:ext cx="7119400" cy="3267736"/>
          </a:xfrm>
          <a:prstGeom prst="rect">
            <a:avLst/>
          </a:prstGeom>
        </p:spPr>
      </p:pic>
    </p:spTree>
    <p:extLst>
      <p:ext uri="{BB962C8B-B14F-4D97-AF65-F5344CB8AC3E}">
        <p14:creationId xmlns:p14="http://schemas.microsoft.com/office/powerpoint/2010/main" val="3141150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4509F3-8A63-510B-33A3-AD17FAFB8AC6}"/>
              </a:ext>
            </a:extLst>
          </p:cNvPr>
          <p:cNvSpPr>
            <a:spLocks noGrp="1"/>
          </p:cNvSpPr>
          <p:nvPr>
            <p:ph type="body" idx="1"/>
          </p:nvPr>
        </p:nvSpPr>
        <p:spPr>
          <a:xfrm>
            <a:off x="720000" y="1214794"/>
            <a:ext cx="7704000" cy="3565023"/>
          </a:xfrm>
        </p:spPr>
        <p:txBody>
          <a:bodyPr/>
          <a:lstStyle/>
          <a:p>
            <a:pPr marL="139700" indent="0">
              <a:buNone/>
            </a:pPr>
            <a:r>
              <a:rPr lang="en-US" dirty="0"/>
              <a:t>Observations based on the output of the function:</a:t>
            </a:r>
          </a:p>
          <a:p>
            <a:pPr marL="139700" indent="0">
              <a:buNone/>
            </a:pPr>
            <a:endParaRPr lang="en-US" dirty="0"/>
          </a:p>
          <a:p>
            <a:r>
              <a:rPr lang="en-US" dirty="0"/>
              <a:t>Data Shape: The DataFrame has 686 rows and 11 columns.</a:t>
            </a:r>
          </a:p>
          <a:p>
            <a:endParaRPr lang="en-US" dirty="0"/>
          </a:p>
          <a:p>
            <a:r>
              <a:rPr lang="en-US" dirty="0"/>
              <a:t>Data Types: The DataFrame contains columns with the following data types: </a:t>
            </a:r>
          </a:p>
          <a:p>
            <a:pPr lvl="1"/>
            <a:r>
              <a:rPr lang="en-US" dirty="0"/>
              <a:t>Integer(11).</a:t>
            </a:r>
          </a:p>
          <a:p>
            <a:endParaRPr lang="en-US" dirty="0"/>
          </a:p>
          <a:p>
            <a:r>
              <a:rPr lang="en-US" dirty="0"/>
              <a:t>Missing Values: There are no missing values in any of the columns since the "#missing" column for each feature has a value of 0.</a:t>
            </a:r>
          </a:p>
          <a:p>
            <a:endParaRPr lang="en-US" dirty="0"/>
          </a:p>
        </p:txBody>
      </p:sp>
      <p:sp>
        <p:nvSpPr>
          <p:cNvPr id="3" name="Title 2">
            <a:extLst>
              <a:ext uri="{FF2B5EF4-FFF2-40B4-BE49-F238E27FC236}">
                <a16:creationId xmlns:a16="http://schemas.microsoft.com/office/drawing/2014/main" id="{587999A3-3003-E810-1EE4-D8E8F3220712}"/>
              </a:ext>
            </a:extLst>
          </p:cNvPr>
          <p:cNvSpPr>
            <a:spLocks noGrp="1"/>
          </p:cNvSpPr>
          <p:nvPr>
            <p:ph type="title"/>
          </p:nvPr>
        </p:nvSpPr>
        <p:spPr/>
        <p:txBody>
          <a:bodyPr/>
          <a:lstStyle/>
          <a:p>
            <a:r>
              <a:rPr lang="en-US" dirty="0"/>
              <a:t>Observations</a:t>
            </a:r>
            <a:endParaRPr lang="en-GB" dirty="0"/>
          </a:p>
        </p:txBody>
      </p:sp>
    </p:spTree>
    <p:extLst>
      <p:ext uri="{BB962C8B-B14F-4D97-AF65-F5344CB8AC3E}">
        <p14:creationId xmlns:p14="http://schemas.microsoft.com/office/powerpoint/2010/main" val="1975932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4509F3-8A63-510B-33A3-AD17FAFB8AC6}"/>
              </a:ext>
            </a:extLst>
          </p:cNvPr>
          <p:cNvSpPr>
            <a:spLocks noGrp="1"/>
          </p:cNvSpPr>
          <p:nvPr>
            <p:ph type="body" idx="1"/>
          </p:nvPr>
        </p:nvSpPr>
        <p:spPr>
          <a:xfrm>
            <a:off x="720000" y="1159378"/>
            <a:ext cx="7704000" cy="3098700"/>
          </a:xfrm>
        </p:spPr>
        <p:txBody>
          <a:bodyPr/>
          <a:lstStyle/>
          <a:p>
            <a:pPr algn="just"/>
            <a:r>
              <a:rPr lang="en-US" sz="1600" dirty="0">
                <a:solidFill>
                  <a:schemeClr val="tx1"/>
                </a:solidFill>
              </a:rPr>
              <a:t>Unique Values: The number of unique values varies for each column. The "#unique" column provides the count of unique values for each feature.</a:t>
            </a:r>
          </a:p>
          <a:p>
            <a:pPr algn="just"/>
            <a:endParaRPr lang="en-US" sz="1600" dirty="0">
              <a:solidFill>
                <a:schemeClr val="tx1"/>
              </a:solidFill>
            </a:endParaRPr>
          </a:p>
          <a:p>
            <a:pPr algn="just"/>
            <a:r>
              <a:rPr lang="en-US" sz="1600" dirty="0">
                <a:solidFill>
                  <a:schemeClr val="tx1"/>
                </a:solidFill>
              </a:rPr>
              <a:t>Descriptive Statistics: The summary includes descriptive statistics for each column, including the minimum (min), maximum (max), and the first three values (first value, second value, third value) of each column.</a:t>
            </a:r>
          </a:p>
          <a:p>
            <a:pPr algn="just"/>
            <a:endParaRPr lang="en-US" sz="1600" dirty="0">
              <a:solidFill>
                <a:schemeClr val="tx1"/>
              </a:solidFill>
            </a:endParaRPr>
          </a:p>
          <a:p>
            <a:pPr marL="139700" indent="0" algn="just">
              <a:buNone/>
            </a:pPr>
            <a:r>
              <a:rPr lang="en-US" sz="1600" dirty="0">
                <a:solidFill>
                  <a:schemeClr val="tx1"/>
                </a:solidFill>
              </a:rPr>
              <a:t>Overall, this summary provides an overview of the DataFrame's shape, data types, missing values, unique values, and descriptive statistics for each column. It can be helpful for understanding the structure and characteristics of the dataset.</a:t>
            </a:r>
            <a:endParaRPr lang="en-GB" sz="1600" dirty="0">
              <a:solidFill>
                <a:schemeClr val="tx1"/>
              </a:solidFill>
            </a:endParaRPr>
          </a:p>
        </p:txBody>
      </p:sp>
      <p:sp>
        <p:nvSpPr>
          <p:cNvPr id="3" name="Title 2">
            <a:extLst>
              <a:ext uri="{FF2B5EF4-FFF2-40B4-BE49-F238E27FC236}">
                <a16:creationId xmlns:a16="http://schemas.microsoft.com/office/drawing/2014/main" id="{587999A3-3003-E810-1EE4-D8E8F3220712}"/>
              </a:ext>
            </a:extLst>
          </p:cNvPr>
          <p:cNvSpPr>
            <a:spLocks noGrp="1"/>
          </p:cNvSpPr>
          <p:nvPr>
            <p:ph type="title"/>
          </p:nvPr>
        </p:nvSpPr>
        <p:spPr/>
        <p:txBody>
          <a:bodyPr/>
          <a:lstStyle/>
          <a:p>
            <a:r>
              <a:rPr lang="en-US" dirty="0"/>
              <a:t>Observations…</a:t>
            </a:r>
            <a:endParaRPr lang="en-GB" dirty="0"/>
          </a:p>
        </p:txBody>
      </p:sp>
    </p:spTree>
    <p:extLst>
      <p:ext uri="{BB962C8B-B14F-4D97-AF65-F5344CB8AC3E}">
        <p14:creationId xmlns:p14="http://schemas.microsoft.com/office/powerpoint/2010/main" val="1468836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6BB297-B7A1-B8CC-878E-5F826036DB2B}"/>
              </a:ext>
            </a:extLst>
          </p:cNvPr>
          <p:cNvSpPr>
            <a:spLocks noGrp="1"/>
          </p:cNvSpPr>
          <p:nvPr>
            <p:ph type="ctrTitle"/>
          </p:nvPr>
        </p:nvSpPr>
        <p:spPr/>
        <p:txBody>
          <a:bodyPr/>
          <a:lstStyle/>
          <a:p>
            <a:r>
              <a:rPr lang="en-US" dirty="0"/>
              <a:t>EDA</a:t>
            </a:r>
            <a:endParaRPr lang="en-GB" dirty="0"/>
          </a:p>
        </p:txBody>
      </p:sp>
      <p:sp>
        <p:nvSpPr>
          <p:cNvPr id="5" name="Subtitle 4">
            <a:extLst>
              <a:ext uri="{FF2B5EF4-FFF2-40B4-BE49-F238E27FC236}">
                <a16:creationId xmlns:a16="http://schemas.microsoft.com/office/drawing/2014/main" id="{097207D9-88AD-2045-55E8-CF6CF0C77A4C}"/>
              </a:ext>
            </a:extLst>
          </p:cNvPr>
          <p:cNvSpPr>
            <a:spLocks noGrp="1"/>
          </p:cNvSpPr>
          <p:nvPr>
            <p:ph type="subTitle" idx="1"/>
          </p:nvPr>
        </p:nvSpPr>
        <p:spPr/>
        <p:txBody>
          <a:bodyPr/>
          <a:lstStyle/>
          <a:p>
            <a:r>
              <a:rPr lang="en-US" dirty="0" err="1"/>
              <a:t>Visualisations</a:t>
            </a:r>
            <a:endParaRPr lang="en-GB" dirty="0"/>
          </a:p>
        </p:txBody>
      </p:sp>
    </p:spTree>
    <p:extLst>
      <p:ext uri="{BB962C8B-B14F-4D97-AF65-F5344CB8AC3E}">
        <p14:creationId xmlns:p14="http://schemas.microsoft.com/office/powerpoint/2010/main" val="391758666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4278</TotalTime>
  <Words>1104</Words>
  <Application>Microsoft Office PowerPoint</Application>
  <PresentationFormat>On-screen Show (16:9)</PresentationFormat>
  <Paragraphs>174</Paragraphs>
  <Slides>29</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Calisto MT</vt:lpstr>
      <vt:lpstr>Aptos Display</vt:lpstr>
      <vt:lpstr>Calibri</vt:lpstr>
      <vt:lpstr>Aptos</vt:lpstr>
      <vt:lpstr>Wingdings 2</vt:lpstr>
      <vt:lpstr>Roboto</vt:lpstr>
      <vt:lpstr>Office Theme</vt:lpstr>
      <vt:lpstr>Slate</vt:lpstr>
      <vt:lpstr>Data Driven AI</vt:lpstr>
      <vt:lpstr>EDA on Breast Cancer dataset</vt:lpstr>
      <vt:lpstr>Dataset</vt:lpstr>
      <vt:lpstr>Data Description</vt:lpstr>
      <vt:lpstr>PowerPoint Presentation</vt:lpstr>
      <vt:lpstr>Data Summary</vt:lpstr>
      <vt:lpstr>Observations</vt:lpstr>
      <vt:lpstr>Observations…</vt:lpstr>
      <vt:lpstr>EDA</vt:lpstr>
      <vt:lpstr>Plotting Functions</vt:lpstr>
      <vt:lpstr>Patient Status - Pie Chart</vt:lpstr>
      <vt:lpstr>Age Distribution - Histogram Chart</vt:lpstr>
      <vt:lpstr>Menopausal Status - Box Chart</vt:lpstr>
      <vt:lpstr>Patient Status With Age - Line Chart</vt:lpstr>
      <vt:lpstr>Finding Outliers</vt:lpstr>
      <vt:lpstr>PowerPoint Presentation</vt:lpstr>
      <vt:lpstr>PowerPoint Presentation</vt:lpstr>
      <vt:lpstr>PowerPoint Presentation</vt:lpstr>
      <vt:lpstr>Fixing Outliers</vt:lpstr>
      <vt:lpstr>Machine Learning - Workflow</vt:lpstr>
      <vt:lpstr>Model Training</vt:lpstr>
      <vt:lpstr>Feature Importance</vt:lpstr>
      <vt:lpstr>Need for Explainability</vt:lpstr>
      <vt:lpstr>Where the explainability should be applied?</vt:lpstr>
      <vt:lpstr>Python code to get Feature Importance</vt:lpstr>
      <vt:lpstr>Python code to get Feature Importance</vt:lpstr>
      <vt:lpstr>Using Shap library to get Feature Importance</vt:lpstr>
      <vt:lpstr>Interpreting Feature Importance values </vt:lpstr>
      <vt:lpstr>Left empty intentionally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Pre-Processing</dc:title>
  <dc:creator>Abirami Gunasekaran</dc:creator>
  <cp:lastModifiedBy>Abirami Gunasekaran</cp:lastModifiedBy>
  <cp:revision>58</cp:revision>
  <dcterms:modified xsi:type="dcterms:W3CDTF">2024-10-07T11:10:20Z</dcterms:modified>
</cp:coreProperties>
</file>